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5"/>
  </p:notesMasterIdLst>
  <p:handoutMasterIdLst>
    <p:handoutMasterId r:id="rId46"/>
  </p:handoutMasterIdLst>
  <p:sldIdLst>
    <p:sldId id="256" r:id="rId5"/>
    <p:sldId id="257" r:id="rId6"/>
    <p:sldId id="258" r:id="rId7"/>
    <p:sldId id="287" r:id="rId8"/>
    <p:sldId id="261" r:id="rId9"/>
    <p:sldId id="262" r:id="rId10"/>
    <p:sldId id="263" r:id="rId11"/>
    <p:sldId id="267" r:id="rId12"/>
    <p:sldId id="268" r:id="rId13"/>
    <p:sldId id="266"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6" r:id="rId39"/>
    <p:sldId id="295" r:id="rId40"/>
    <p:sldId id="297" r:id="rId41"/>
    <p:sldId id="299" r:id="rId42"/>
    <p:sldId id="298" r:id="rId43"/>
    <p:sldId id="264"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4B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7" autoAdjust="0"/>
  </p:normalViewPr>
  <p:slideViewPr>
    <p:cSldViewPr snapToGrid="0">
      <p:cViewPr varScale="1">
        <p:scale>
          <a:sx n="104" d="100"/>
          <a:sy n="104" d="100"/>
        </p:scale>
        <p:origin x="150" y="108"/>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DE3F3-4D05-4F84-9411-6FEBAB02CC3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73A2AD-6390-4569-9DAF-3753BE185A39}">
      <dgm:prSet phldrT="[Text]"/>
      <dgm:spPr/>
      <dgm:t>
        <a:bodyPr/>
        <a:lstStyle/>
        <a:p>
          <a:r>
            <a:rPr lang="en-US" dirty="0"/>
            <a:t>If new evaluations and assessments are recommended</a:t>
          </a:r>
        </a:p>
      </dgm:t>
    </dgm:pt>
    <dgm:pt modelId="{EB743DE0-DCBB-4A60-8177-E7D0D40B9F8A}" type="parTrans" cxnId="{C3255591-CA97-4E17-8684-BDDF03EC75FA}">
      <dgm:prSet/>
      <dgm:spPr/>
      <dgm:t>
        <a:bodyPr/>
        <a:lstStyle/>
        <a:p>
          <a:endParaRPr lang="en-US"/>
        </a:p>
      </dgm:t>
    </dgm:pt>
    <dgm:pt modelId="{B6F948B0-4B1D-42F0-96D8-48A1F6337399}" type="sibTrans" cxnId="{C3255591-CA97-4E17-8684-BDDF03EC75FA}">
      <dgm:prSet/>
      <dgm:spPr/>
      <dgm:t>
        <a:bodyPr/>
        <a:lstStyle/>
        <a:p>
          <a:endParaRPr lang="en-US"/>
        </a:p>
      </dgm:t>
    </dgm:pt>
    <dgm:pt modelId="{9A312589-902E-4D66-AB2E-E013670EB34F}">
      <dgm:prSet phldrT="[Text]"/>
      <dgm:spPr/>
      <dgm:t>
        <a:bodyPr/>
        <a:lstStyle/>
        <a:p>
          <a:r>
            <a:rPr lang="en-US" dirty="0"/>
            <a:t>You will be asked to sign for consent and send the form back to your DOE Representative</a:t>
          </a:r>
        </a:p>
      </dgm:t>
    </dgm:pt>
    <dgm:pt modelId="{1DF8CFA4-64B8-42B7-89B7-9725588CA51C}" type="parTrans" cxnId="{2A6E5EFF-5CCA-40BE-BBC2-2CAB1B7CA7F2}">
      <dgm:prSet/>
      <dgm:spPr/>
      <dgm:t>
        <a:bodyPr/>
        <a:lstStyle/>
        <a:p>
          <a:endParaRPr lang="en-US"/>
        </a:p>
      </dgm:t>
    </dgm:pt>
    <dgm:pt modelId="{F39832D5-6EAB-4062-8413-EDB1908BCA43}" type="sibTrans" cxnId="{2A6E5EFF-5CCA-40BE-BBC2-2CAB1B7CA7F2}">
      <dgm:prSet/>
      <dgm:spPr/>
      <dgm:t>
        <a:bodyPr/>
        <a:lstStyle/>
        <a:p>
          <a:endParaRPr lang="en-US"/>
        </a:p>
      </dgm:t>
    </dgm:pt>
    <dgm:pt modelId="{43D52A11-E082-4C7D-946D-1879544D8E34}">
      <dgm:prSet phldrT="[Text]"/>
      <dgm:spPr/>
      <dgm:t>
        <a:bodyPr/>
        <a:lstStyle/>
        <a:p>
          <a:r>
            <a:rPr lang="en-US" dirty="0"/>
            <a:t>If the DOE Representative determines no new evaluations and assessments are necessary.</a:t>
          </a:r>
        </a:p>
      </dgm:t>
    </dgm:pt>
    <dgm:pt modelId="{D9C74B9A-7B0D-464F-9FD7-A63E8EB603AB}" type="parTrans" cxnId="{ECEAF904-8510-4713-869E-26EB655C711C}">
      <dgm:prSet/>
      <dgm:spPr/>
      <dgm:t>
        <a:bodyPr/>
        <a:lstStyle/>
        <a:p>
          <a:endParaRPr lang="en-US"/>
        </a:p>
      </dgm:t>
    </dgm:pt>
    <dgm:pt modelId="{DFFDF0A3-F7FA-450A-AE85-2B93536F10CB}" type="sibTrans" cxnId="{ECEAF904-8510-4713-869E-26EB655C711C}">
      <dgm:prSet/>
      <dgm:spPr/>
      <dgm:t>
        <a:bodyPr/>
        <a:lstStyle/>
        <a:p>
          <a:endParaRPr lang="en-US"/>
        </a:p>
      </dgm:t>
    </dgm:pt>
    <dgm:pt modelId="{6A09E3A7-9545-4758-AE13-C60D3E8BC2BE}">
      <dgm:prSet phldrT="[Text]"/>
      <dgm:spPr/>
      <dgm:t>
        <a:bodyPr/>
        <a:lstStyle/>
        <a:p>
          <a:r>
            <a:rPr lang="en-US" dirty="0"/>
            <a:t>Make sure you know for which tests you are providing consent</a:t>
          </a:r>
        </a:p>
      </dgm:t>
    </dgm:pt>
    <dgm:pt modelId="{0AF53B74-56E4-43BD-99CA-E045C1EF5109}" type="parTrans" cxnId="{4E5FD0DA-180C-4D2C-B064-08B9A7AB48CE}">
      <dgm:prSet/>
      <dgm:spPr/>
      <dgm:t>
        <a:bodyPr/>
        <a:lstStyle/>
        <a:p>
          <a:endParaRPr lang="en-US"/>
        </a:p>
      </dgm:t>
    </dgm:pt>
    <dgm:pt modelId="{D6DC6F30-012F-4FA3-A020-A3D26FD1884D}" type="sibTrans" cxnId="{4E5FD0DA-180C-4D2C-B064-08B9A7AB48CE}">
      <dgm:prSet/>
      <dgm:spPr/>
      <dgm:t>
        <a:bodyPr/>
        <a:lstStyle/>
        <a:p>
          <a:endParaRPr lang="en-US"/>
        </a:p>
      </dgm:t>
    </dgm:pt>
    <dgm:pt modelId="{28796256-1338-491E-AE7F-0D55B30961C2}">
      <dgm:prSet phldrT="[Text]"/>
      <dgm:spPr/>
      <dgm:t>
        <a:bodyPr/>
        <a:lstStyle/>
        <a:p>
          <a:r>
            <a:rPr lang="en-US" dirty="0"/>
            <a:t>You should be notified in writing</a:t>
          </a:r>
        </a:p>
      </dgm:t>
    </dgm:pt>
    <dgm:pt modelId="{3D7FE596-618C-413A-9DDD-10F8A67862FA}" type="parTrans" cxnId="{4F2BF1FC-7E4A-43CC-86C0-5A1AE98B843C}">
      <dgm:prSet/>
      <dgm:spPr/>
      <dgm:t>
        <a:bodyPr/>
        <a:lstStyle/>
        <a:p>
          <a:endParaRPr lang="en-US"/>
        </a:p>
      </dgm:t>
    </dgm:pt>
    <dgm:pt modelId="{102AC6EE-CF6F-40CF-9455-38165C35C10F}" type="sibTrans" cxnId="{4F2BF1FC-7E4A-43CC-86C0-5A1AE98B843C}">
      <dgm:prSet/>
      <dgm:spPr/>
      <dgm:t>
        <a:bodyPr/>
        <a:lstStyle/>
        <a:p>
          <a:endParaRPr lang="en-US"/>
        </a:p>
      </dgm:t>
    </dgm:pt>
    <dgm:pt modelId="{5F1EB679-B69B-436A-A170-67EF28A85A9B}" type="pres">
      <dgm:prSet presAssocID="{155DE3F3-4D05-4F84-9411-6FEBAB02CC3F}" presName="diagram" presStyleCnt="0">
        <dgm:presLayoutVars>
          <dgm:dir/>
          <dgm:resizeHandles val="exact"/>
        </dgm:presLayoutVars>
      </dgm:prSet>
      <dgm:spPr/>
    </dgm:pt>
    <dgm:pt modelId="{5B4FBB8E-4F64-493A-9DB4-54C1D38D45EA}" type="pres">
      <dgm:prSet presAssocID="{F573A2AD-6390-4569-9DAF-3753BE185A39}" presName="node" presStyleLbl="node1" presStyleIdx="0" presStyleCnt="5" custScaleX="82681" custScaleY="103359" custLinFactNeighborX="-13045" custLinFactNeighborY="15299">
        <dgm:presLayoutVars>
          <dgm:bulletEnabled val="1"/>
        </dgm:presLayoutVars>
      </dgm:prSet>
      <dgm:spPr/>
    </dgm:pt>
    <dgm:pt modelId="{848D5C1A-5ADD-4A0E-A02B-7E340ABF3523}" type="pres">
      <dgm:prSet presAssocID="{B6F948B0-4B1D-42F0-96D8-48A1F6337399}" presName="sibTrans" presStyleCnt="0"/>
      <dgm:spPr/>
    </dgm:pt>
    <dgm:pt modelId="{7F86DC68-896C-429D-8770-728AB5F5FC66}" type="pres">
      <dgm:prSet presAssocID="{9A312589-902E-4D66-AB2E-E013670EB34F}" presName="node" presStyleLbl="node1" presStyleIdx="1" presStyleCnt="5" custScaleX="105657" custScaleY="72876" custLinFactNeighborX="9000" custLinFactNeighborY="3113">
        <dgm:presLayoutVars>
          <dgm:bulletEnabled val="1"/>
        </dgm:presLayoutVars>
      </dgm:prSet>
      <dgm:spPr/>
    </dgm:pt>
    <dgm:pt modelId="{C58EF08F-BE01-4770-AD8B-A83B936E235C}" type="pres">
      <dgm:prSet presAssocID="{F39832D5-6EAB-4062-8413-EDB1908BCA43}" presName="sibTrans" presStyleCnt="0"/>
      <dgm:spPr/>
    </dgm:pt>
    <dgm:pt modelId="{49D4D24B-6B29-4C9A-893D-4AA68FC0E65B}" type="pres">
      <dgm:prSet presAssocID="{43D52A11-E082-4C7D-946D-1879544D8E34}" presName="node" presStyleLbl="node1" presStyleIdx="2" presStyleCnt="5" custScaleX="83444" custLinFactNeighborX="-18322" custLinFactNeighborY="92032">
        <dgm:presLayoutVars>
          <dgm:bulletEnabled val="1"/>
        </dgm:presLayoutVars>
      </dgm:prSet>
      <dgm:spPr/>
    </dgm:pt>
    <dgm:pt modelId="{A478E852-A408-43DC-9DA8-937F5C767686}" type="pres">
      <dgm:prSet presAssocID="{DFFDF0A3-F7FA-450A-AE85-2B93536F10CB}" presName="sibTrans" presStyleCnt="0"/>
      <dgm:spPr/>
    </dgm:pt>
    <dgm:pt modelId="{3060BD1A-D8F4-477A-B24E-C68F75920083}" type="pres">
      <dgm:prSet presAssocID="{6A09E3A7-9545-4758-AE13-C60D3E8BC2BE}" presName="node" presStyleLbl="node1" presStyleIdx="3" presStyleCnt="5" custScaleX="106164" custScaleY="38131" custLinFactNeighborX="8365" custLinFactNeighborY="-59759">
        <dgm:presLayoutVars>
          <dgm:bulletEnabled val="1"/>
        </dgm:presLayoutVars>
      </dgm:prSet>
      <dgm:spPr/>
    </dgm:pt>
    <dgm:pt modelId="{6B13C93A-4CFD-45B2-9CE2-3E0FA9303EBB}" type="pres">
      <dgm:prSet presAssocID="{D6DC6F30-012F-4FA3-A020-A3D26FD1884D}" presName="sibTrans" presStyleCnt="0"/>
      <dgm:spPr/>
    </dgm:pt>
    <dgm:pt modelId="{8D44F6C7-4A6A-4CDC-974D-59FC2643FAA1}" type="pres">
      <dgm:prSet presAssocID="{28796256-1338-491E-AE7F-0D55B30961C2}" presName="node" presStyleLbl="node1" presStyleIdx="4" presStyleCnt="5" custLinFactNeighborX="58169" custLinFactNeighborY="-24635">
        <dgm:presLayoutVars>
          <dgm:bulletEnabled val="1"/>
        </dgm:presLayoutVars>
      </dgm:prSet>
      <dgm:spPr/>
    </dgm:pt>
  </dgm:ptLst>
  <dgm:cxnLst>
    <dgm:cxn modelId="{ECEAF904-8510-4713-869E-26EB655C711C}" srcId="{155DE3F3-4D05-4F84-9411-6FEBAB02CC3F}" destId="{43D52A11-E082-4C7D-946D-1879544D8E34}" srcOrd="2" destOrd="0" parTransId="{D9C74B9A-7B0D-464F-9FD7-A63E8EB603AB}" sibTransId="{DFFDF0A3-F7FA-450A-AE85-2B93536F10CB}"/>
    <dgm:cxn modelId="{CD3E2D3E-DC4A-429A-8E5C-852F9A22143E}" type="presOf" srcId="{9A312589-902E-4D66-AB2E-E013670EB34F}" destId="{7F86DC68-896C-429D-8770-728AB5F5FC66}" srcOrd="0" destOrd="0" presId="urn:microsoft.com/office/officeart/2005/8/layout/default"/>
    <dgm:cxn modelId="{EC864C44-1164-4F6B-A483-5327A49DC0C7}" type="presOf" srcId="{43D52A11-E082-4C7D-946D-1879544D8E34}" destId="{49D4D24B-6B29-4C9A-893D-4AA68FC0E65B}" srcOrd="0" destOrd="0" presId="urn:microsoft.com/office/officeart/2005/8/layout/default"/>
    <dgm:cxn modelId="{C3255591-CA97-4E17-8684-BDDF03EC75FA}" srcId="{155DE3F3-4D05-4F84-9411-6FEBAB02CC3F}" destId="{F573A2AD-6390-4569-9DAF-3753BE185A39}" srcOrd="0" destOrd="0" parTransId="{EB743DE0-DCBB-4A60-8177-E7D0D40B9F8A}" sibTransId="{B6F948B0-4B1D-42F0-96D8-48A1F6337399}"/>
    <dgm:cxn modelId="{23B45F9E-D8FC-4BDA-BB71-CE2D448CC28B}" type="presOf" srcId="{28796256-1338-491E-AE7F-0D55B30961C2}" destId="{8D44F6C7-4A6A-4CDC-974D-59FC2643FAA1}" srcOrd="0" destOrd="0" presId="urn:microsoft.com/office/officeart/2005/8/layout/default"/>
    <dgm:cxn modelId="{0F1498B5-833D-49E3-8782-0AED2EEC73F7}" type="presOf" srcId="{6A09E3A7-9545-4758-AE13-C60D3E8BC2BE}" destId="{3060BD1A-D8F4-477A-B24E-C68F75920083}" srcOrd="0" destOrd="0" presId="urn:microsoft.com/office/officeart/2005/8/layout/default"/>
    <dgm:cxn modelId="{14B7E7D1-F968-4F0E-A637-8DE7A80088A4}" type="presOf" srcId="{F573A2AD-6390-4569-9DAF-3753BE185A39}" destId="{5B4FBB8E-4F64-493A-9DB4-54C1D38D45EA}" srcOrd="0" destOrd="0" presId="urn:microsoft.com/office/officeart/2005/8/layout/default"/>
    <dgm:cxn modelId="{4E5FD0DA-180C-4D2C-B064-08B9A7AB48CE}" srcId="{155DE3F3-4D05-4F84-9411-6FEBAB02CC3F}" destId="{6A09E3A7-9545-4758-AE13-C60D3E8BC2BE}" srcOrd="3" destOrd="0" parTransId="{0AF53B74-56E4-43BD-99CA-E045C1EF5109}" sibTransId="{D6DC6F30-012F-4FA3-A020-A3D26FD1884D}"/>
    <dgm:cxn modelId="{2898A2EA-AA03-4DD6-A1C4-8528C4041940}" type="presOf" srcId="{155DE3F3-4D05-4F84-9411-6FEBAB02CC3F}" destId="{5F1EB679-B69B-436A-A170-67EF28A85A9B}" srcOrd="0" destOrd="0" presId="urn:microsoft.com/office/officeart/2005/8/layout/default"/>
    <dgm:cxn modelId="{4F2BF1FC-7E4A-43CC-86C0-5A1AE98B843C}" srcId="{155DE3F3-4D05-4F84-9411-6FEBAB02CC3F}" destId="{28796256-1338-491E-AE7F-0D55B30961C2}" srcOrd="4" destOrd="0" parTransId="{3D7FE596-618C-413A-9DDD-10F8A67862FA}" sibTransId="{102AC6EE-CF6F-40CF-9455-38165C35C10F}"/>
    <dgm:cxn modelId="{2A6E5EFF-5CCA-40BE-BBC2-2CAB1B7CA7F2}" srcId="{155DE3F3-4D05-4F84-9411-6FEBAB02CC3F}" destId="{9A312589-902E-4D66-AB2E-E013670EB34F}" srcOrd="1" destOrd="0" parTransId="{1DF8CFA4-64B8-42B7-89B7-9725588CA51C}" sibTransId="{F39832D5-6EAB-4062-8413-EDB1908BCA43}"/>
    <dgm:cxn modelId="{2F2D239E-CB05-4360-8C5A-9AB78F5D1531}" type="presParOf" srcId="{5F1EB679-B69B-436A-A170-67EF28A85A9B}" destId="{5B4FBB8E-4F64-493A-9DB4-54C1D38D45EA}" srcOrd="0" destOrd="0" presId="urn:microsoft.com/office/officeart/2005/8/layout/default"/>
    <dgm:cxn modelId="{00EBB47F-07E4-4B59-A2A4-12A6FB1B2B2A}" type="presParOf" srcId="{5F1EB679-B69B-436A-A170-67EF28A85A9B}" destId="{848D5C1A-5ADD-4A0E-A02B-7E340ABF3523}" srcOrd="1" destOrd="0" presId="urn:microsoft.com/office/officeart/2005/8/layout/default"/>
    <dgm:cxn modelId="{B5B5428C-49BE-4B5F-AF1D-3CF4A22FC029}" type="presParOf" srcId="{5F1EB679-B69B-436A-A170-67EF28A85A9B}" destId="{7F86DC68-896C-429D-8770-728AB5F5FC66}" srcOrd="2" destOrd="0" presId="urn:microsoft.com/office/officeart/2005/8/layout/default"/>
    <dgm:cxn modelId="{7E9DD9E3-E976-4906-B5A1-0C37192CC04E}" type="presParOf" srcId="{5F1EB679-B69B-436A-A170-67EF28A85A9B}" destId="{C58EF08F-BE01-4770-AD8B-A83B936E235C}" srcOrd="3" destOrd="0" presId="urn:microsoft.com/office/officeart/2005/8/layout/default"/>
    <dgm:cxn modelId="{C9826103-849A-4241-8DDE-CE85E3670AA1}" type="presParOf" srcId="{5F1EB679-B69B-436A-A170-67EF28A85A9B}" destId="{49D4D24B-6B29-4C9A-893D-4AA68FC0E65B}" srcOrd="4" destOrd="0" presId="urn:microsoft.com/office/officeart/2005/8/layout/default"/>
    <dgm:cxn modelId="{AD7C20F4-5DE1-423B-8366-EDEE3C7C4D3B}" type="presParOf" srcId="{5F1EB679-B69B-436A-A170-67EF28A85A9B}" destId="{A478E852-A408-43DC-9DA8-937F5C767686}" srcOrd="5" destOrd="0" presId="urn:microsoft.com/office/officeart/2005/8/layout/default"/>
    <dgm:cxn modelId="{8B0FA916-29D3-4ACF-9697-B006BBEB30CC}" type="presParOf" srcId="{5F1EB679-B69B-436A-A170-67EF28A85A9B}" destId="{3060BD1A-D8F4-477A-B24E-C68F75920083}" srcOrd="6" destOrd="0" presId="urn:microsoft.com/office/officeart/2005/8/layout/default"/>
    <dgm:cxn modelId="{A75D5B3D-A966-4BB2-A2C0-3953BE2B62B1}" type="presParOf" srcId="{5F1EB679-B69B-436A-A170-67EF28A85A9B}" destId="{6B13C93A-4CFD-45B2-9CE2-3E0FA9303EBB}" srcOrd="7" destOrd="0" presId="urn:microsoft.com/office/officeart/2005/8/layout/default"/>
    <dgm:cxn modelId="{2CB2AEC2-563F-4015-AB87-DB75944F3709}" type="presParOf" srcId="{5F1EB679-B69B-436A-A170-67EF28A85A9B}" destId="{8D44F6C7-4A6A-4CDC-974D-59FC2643FAA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E42E53-DFC7-44C8-A4AD-AFDA4E7D5167}"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4EA29040-E330-432C-AE1A-399D6878EA72}">
      <dgm:prSet phldrT="[Text]"/>
      <dgm:spPr>
        <a:solidFill>
          <a:srgbClr val="C4BFCB">
            <a:alpha val="90000"/>
          </a:srgbClr>
        </a:solidFill>
      </dgm:spPr>
      <dgm:t>
        <a:bodyPr/>
        <a:lstStyle/>
        <a:p>
          <a:r>
            <a:rPr lang="en-US" dirty="0"/>
            <a:t>For students with academic and/or behavioral management needs that interfere with the instructional process and require additional adult support and specialized instruction</a:t>
          </a:r>
        </a:p>
      </dgm:t>
    </dgm:pt>
    <dgm:pt modelId="{2F3A17DA-70F3-4234-AA23-37135F5561C4}" type="parTrans" cxnId="{CE392711-85B0-41A1-A761-702633F074B4}">
      <dgm:prSet/>
      <dgm:spPr/>
      <dgm:t>
        <a:bodyPr/>
        <a:lstStyle/>
        <a:p>
          <a:endParaRPr lang="en-US"/>
        </a:p>
      </dgm:t>
    </dgm:pt>
    <dgm:pt modelId="{54D61FF0-A079-4527-ADDF-C3898BE006F6}" type="sibTrans" cxnId="{CE392711-85B0-41A1-A761-702633F074B4}">
      <dgm:prSet/>
      <dgm:spPr/>
      <dgm:t>
        <a:bodyPr/>
        <a:lstStyle/>
        <a:p>
          <a:endParaRPr lang="en-US"/>
        </a:p>
      </dgm:t>
    </dgm:pt>
    <dgm:pt modelId="{7086AE79-7D38-4CFA-89DA-96EFB23647A9}">
      <dgm:prSet phldrT="[Text]"/>
      <dgm:spPr/>
      <dgm:t>
        <a:bodyPr/>
        <a:lstStyle/>
        <a:p>
          <a:r>
            <a:rPr lang="en-US" dirty="0"/>
            <a:t>8:1+1</a:t>
          </a:r>
        </a:p>
      </dgm:t>
    </dgm:pt>
    <dgm:pt modelId="{778A64F7-EE96-488C-A606-25BDEB2EBAA4}" type="parTrans" cxnId="{B9629566-31BB-495A-932A-CDF61C6DDE32}">
      <dgm:prSet/>
      <dgm:spPr/>
      <dgm:t>
        <a:bodyPr/>
        <a:lstStyle/>
        <a:p>
          <a:endParaRPr lang="en-US"/>
        </a:p>
      </dgm:t>
    </dgm:pt>
    <dgm:pt modelId="{326B959B-B912-465A-9C22-A82CAE7B3623}" type="sibTrans" cxnId="{B9629566-31BB-495A-932A-CDF61C6DDE32}">
      <dgm:prSet/>
      <dgm:spPr/>
      <dgm:t>
        <a:bodyPr/>
        <a:lstStyle/>
        <a:p>
          <a:endParaRPr lang="en-US"/>
        </a:p>
      </dgm:t>
    </dgm:pt>
    <dgm:pt modelId="{9F620D86-7A6C-4CEB-A072-0B8B380006ED}">
      <dgm:prSet phldrT="[Text]"/>
      <dgm:spPr>
        <a:solidFill>
          <a:srgbClr val="C4BFCB">
            <a:alpha val="90000"/>
          </a:srgbClr>
        </a:solidFill>
      </dgm:spPr>
      <dgm:t>
        <a:bodyPr/>
        <a:lstStyle/>
        <a:p>
          <a:r>
            <a:rPr lang="en-US" dirty="0"/>
            <a:t>For students whose needs are sever and chronic and require constant, intensive supervision, a significant degree of individualized attention, intervention and behavior management.</a:t>
          </a:r>
        </a:p>
      </dgm:t>
    </dgm:pt>
    <dgm:pt modelId="{269242AA-562B-4B93-B8B6-B0D5C495674F}" type="parTrans" cxnId="{F02003E7-DA96-40E7-981F-A298EA25E1FC}">
      <dgm:prSet/>
      <dgm:spPr/>
      <dgm:t>
        <a:bodyPr/>
        <a:lstStyle/>
        <a:p>
          <a:endParaRPr lang="en-US"/>
        </a:p>
      </dgm:t>
    </dgm:pt>
    <dgm:pt modelId="{317AF4B0-620F-4974-8D0B-CEA1AF17A307}" type="sibTrans" cxnId="{F02003E7-DA96-40E7-981F-A298EA25E1FC}">
      <dgm:prSet/>
      <dgm:spPr/>
      <dgm:t>
        <a:bodyPr/>
        <a:lstStyle/>
        <a:p>
          <a:endParaRPr lang="en-US"/>
        </a:p>
      </dgm:t>
    </dgm:pt>
    <dgm:pt modelId="{ECD33AF8-969A-4FE1-85F1-464AEB7E92F3}">
      <dgm:prSet phldrT="[Text]"/>
      <dgm:spPr/>
      <dgm:t>
        <a:bodyPr/>
        <a:lstStyle/>
        <a:p>
          <a:r>
            <a:rPr lang="en-US" dirty="0"/>
            <a:t>6:1+1</a:t>
          </a:r>
        </a:p>
      </dgm:t>
    </dgm:pt>
    <dgm:pt modelId="{CCB7421C-C903-4E6C-A5C6-3970B08479D3}" type="parTrans" cxnId="{940BB02E-D05F-4CA2-B057-3896D2699DC6}">
      <dgm:prSet/>
      <dgm:spPr/>
      <dgm:t>
        <a:bodyPr/>
        <a:lstStyle/>
        <a:p>
          <a:endParaRPr lang="en-US"/>
        </a:p>
      </dgm:t>
    </dgm:pt>
    <dgm:pt modelId="{D048ABF7-8F17-4030-9BD0-359EBEA0D46B}" type="sibTrans" cxnId="{940BB02E-D05F-4CA2-B057-3896D2699DC6}">
      <dgm:prSet/>
      <dgm:spPr/>
      <dgm:t>
        <a:bodyPr/>
        <a:lstStyle/>
        <a:p>
          <a:endParaRPr lang="en-US"/>
        </a:p>
      </dgm:t>
    </dgm:pt>
    <dgm:pt modelId="{04CFECDD-03FF-444D-B517-B04057E11AA0}">
      <dgm:prSet phldrT="[Text]"/>
      <dgm:spPr>
        <a:solidFill>
          <a:srgbClr val="C4BFCB">
            <a:alpha val="90000"/>
          </a:srgbClr>
        </a:solidFill>
      </dgm:spPr>
      <dgm:t>
        <a:bodyPr/>
        <a:lstStyle/>
        <a:p>
          <a:r>
            <a:rPr lang="en-US" dirty="0"/>
            <a:t>For students with very high needs in most or all areas including academic, social, and/or interpersonal development, physical development and management. Classes provide a highly intensive individual programming continual adult supervision, specialized behavior management program to engage in all tasks, and a program of speech/language therapy (which may include augmentative/alternative communication).</a:t>
          </a:r>
        </a:p>
      </dgm:t>
    </dgm:pt>
    <dgm:pt modelId="{22112F08-324D-4540-B355-B6DEE1FE63A9}" type="parTrans" cxnId="{3D759030-1FAD-41AF-A0E3-6684AE833540}">
      <dgm:prSet/>
      <dgm:spPr/>
      <dgm:t>
        <a:bodyPr/>
        <a:lstStyle/>
        <a:p>
          <a:endParaRPr lang="en-US"/>
        </a:p>
      </dgm:t>
    </dgm:pt>
    <dgm:pt modelId="{9C3BAAB2-5A60-4846-AB3E-6BC873046C8D}" type="sibTrans" cxnId="{3D759030-1FAD-41AF-A0E3-6684AE833540}">
      <dgm:prSet/>
      <dgm:spPr/>
      <dgm:t>
        <a:bodyPr/>
        <a:lstStyle/>
        <a:p>
          <a:endParaRPr lang="en-US"/>
        </a:p>
      </dgm:t>
    </dgm:pt>
    <dgm:pt modelId="{73F843AF-378E-45A1-85D7-39E81CC02646}">
      <dgm:prSet/>
      <dgm:spPr/>
      <dgm:t>
        <a:bodyPr/>
        <a:lstStyle/>
        <a:p>
          <a:r>
            <a:rPr lang="en-US" dirty="0"/>
            <a:t>12:1+4 </a:t>
          </a:r>
        </a:p>
      </dgm:t>
    </dgm:pt>
    <dgm:pt modelId="{E7EB6C2D-22B6-424D-89F2-44E147B11662}" type="parTrans" cxnId="{BFF5031C-571A-40CE-8A49-3CBE070B40D6}">
      <dgm:prSet/>
      <dgm:spPr/>
      <dgm:t>
        <a:bodyPr/>
        <a:lstStyle/>
        <a:p>
          <a:endParaRPr lang="en-US"/>
        </a:p>
      </dgm:t>
    </dgm:pt>
    <dgm:pt modelId="{0C1C4512-1DD1-424B-90DE-DFC1B21BA37D}" type="sibTrans" cxnId="{BFF5031C-571A-40CE-8A49-3CBE070B40D6}">
      <dgm:prSet/>
      <dgm:spPr/>
      <dgm:t>
        <a:bodyPr/>
        <a:lstStyle/>
        <a:p>
          <a:endParaRPr lang="en-US"/>
        </a:p>
      </dgm:t>
    </dgm:pt>
    <dgm:pt modelId="{950071C3-1C4E-41E4-AFDF-986BA91A5EA7}">
      <dgm:prSet phldrT="[Text]"/>
      <dgm:spPr/>
      <dgm:t>
        <a:bodyPr/>
        <a:lstStyle/>
        <a:p>
          <a:r>
            <a:rPr lang="en-US" dirty="0"/>
            <a:t>Special Class</a:t>
          </a:r>
        </a:p>
        <a:p>
          <a:r>
            <a:rPr lang="en-US" dirty="0"/>
            <a:t>12:1+1</a:t>
          </a:r>
        </a:p>
      </dgm:t>
    </dgm:pt>
    <dgm:pt modelId="{537C49CA-B6A8-40E7-B18C-6B284FC97568}" type="sibTrans" cxnId="{1E1C91A3-10E4-496A-A39E-0724622A9401}">
      <dgm:prSet/>
      <dgm:spPr/>
      <dgm:t>
        <a:bodyPr/>
        <a:lstStyle/>
        <a:p>
          <a:endParaRPr lang="en-US"/>
        </a:p>
      </dgm:t>
    </dgm:pt>
    <dgm:pt modelId="{149043A4-2C22-4A36-8485-9BC6E89EF05D}" type="parTrans" cxnId="{1E1C91A3-10E4-496A-A39E-0724622A9401}">
      <dgm:prSet/>
      <dgm:spPr/>
      <dgm:t>
        <a:bodyPr/>
        <a:lstStyle/>
        <a:p>
          <a:endParaRPr lang="en-US"/>
        </a:p>
      </dgm:t>
    </dgm:pt>
    <dgm:pt modelId="{6B7D6F36-9A20-41EA-901E-9F57271B2B3F}" type="pres">
      <dgm:prSet presAssocID="{1DE42E53-DFC7-44C8-A4AD-AFDA4E7D5167}" presName="Name0" presStyleCnt="0">
        <dgm:presLayoutVars>
          <dgm:dir/>
          <dgm:animLvl val="lvl"/>
          <dgm:resizeHandles val="exact"/>
        </dgm:presLayoutVars>
      </dgm:prSet>
      <dgm:spPr/>
    </dgm:pt>
    <dgm:pt modelId="{9AFD5660-9DA3-44D9-8493-2F72D2709064}" type="pres">
      <dgm:prSet presAssocID="{950071C3-1C4E-41E4-AFDF-986BA91A5EA7}" presName="linNode" presStyleCnt="0"/>
      <dgm:spPr/>
    </dgm:pt>
    <dgm:pt modelId="{5705D034-0CA0-4939-9DFC-AB3DFB0B4892}" type="pres">
      <dgm:prSet presAssocID="{950071C3-1C4E-41E4-AFDF-986BA91A5EA7}" presName="parentText" presStyleLbl="node1" presStyleIdx="0" presStyleCnt="4" custScaleX="73284" custScaleY="44652" custLinFactNeighborX="-47621" custLinFactNeighborY="-4330">
        <dgm:presLayoutVars>
          <dgm:chMax val="1"/>
          <dgm:bulletEnabled val="1"/>
        </dgm:presLayoutVars>
      </dgm:prSet>
      <dgm:spPr/>
    </dgm:pt>
    <dgm:pt modelId="{AF57D6D1-631D-4359-9B95-3B88FBDBA8A1}" type="pres">
      <dgm:prSet presAssocID="{950071C3-1C4E-41E4-AFDF-986BA91A5EA7}" presName="descendantText" presStyleLbl="alignAccFollowNode1" presStyleIdx="0" presStyleCnt="3" custScaleX="115609" custScaleY="55049" custLinFactNeighborX="3315" custLinFactNeighborY="-136">
        <dgm:presLayoutVars>
          <dgm:bulletEnabled val="1"/>
        </dgm:presLayoutVars>
      </dgm:prSet>
      <dgm:spPr/>
    </dgm:pt>
    <dgm:pt modelId="{4A2A2FC0-332E-487F-B5BE-6356ABD804D4}" type="pres">
      <dgm:prSet presAssocID="{537C49CA-B6A8-40E7-B18C-6B284FC97568}" presName="sp" presStyleCnt="0"/>
      <dgm:spPr/>
    </dgm:pt>
    <dgm:pt modelId="{5CDB2C73-2E29-4115-B761-40C37ACBF2DF}" type="pres">
      <dgm:prSet presAssocID="{7086AE79-7D38-4CFA-89DA-96EFB23647A9}" presName="linNode" presStyleCnt="0"/>
      <dgm:spPr/>
    </dgm:pt>
    <dgm:pt modelId="{2298A27C-DF6F-4EB8-997B-266408D29C47}" type="pres">
      <dgm:prSet presAssocID="{7086AE79-7D38-4CFA-89DA-96EFB23647A9}" presName="parentText" presStyleLbl="node1" presStyleIdx="1" presStyleCnt="4" custScaleX="72034" custScaleY="41198" custLinFactNeighborX="360" custLinFactNeighborY="106">
        <dgm:presLayoutVars>
          <dgm:chMax val="1"/>
          <dgm:bulletEnabled val="1"/>
        </dgm:presLayoutVars>
      </dgm:prSet>
      <dgm:spPr/>
    </dgm:pt>
    <dgm:pt modelId="{DFCB61F6-DA14-4C55-82C5-0B5FC4E693FA}" type="pres">
      <dgm:prSet presAssocID="{7086AE79-7D38-4CFA-89DA-96EFB23647A9}" presName="descendantText" presStyleLbl="alignAccFollowNode1" presStyleIdx="1" presStyleCnt="3" custScaleX="116028" custScaleY="39614" custLinFactNeighborX="28441" custLinFactNeighborY="4042">
        <dgm:presLayoutVars>
          <dgm:bulletEnabled val="1"/>
        </dgm:presLayoutVars>
      </dgm:prSet>
      <dgm:spPr/>
    </dgm:pt>
    <dgm:pt modelId="{BDA7F7AD-257C-4891-9B3F-CA684CA8B4F2}" type="pres">
      <dgm:prSet presAssocID="{326B959B-B912-465A-9C22-A82CAE7B3623}" presName="sp" presStyleCnt="0"/>
      <dgm:spPr/>
    </dgm:pt>
    <dgm:pt modelId="{8C6FA6F1-5A74-48B4-AE6B-3CEB4AEFD50F}" type="pres">
      <dgm:prSet presAssocID="{ECD33AF8-969A-4FE1-85F1-464AEB7E92F3}" presName="linNode" presStyleCnt="0"/>
      <dgm:spPr/>
    </dgm:pt>
    <dgm:pt modelId="{53DFEB14-FAE0-4D60-A98A-F938AAAE621E}" type="pres">
      <dgm:prSet presAssocID="{ECD33AF8-969A-4FE1-85F1-464AEB7E92F3}" presName="parentText" presStyleLbl="node1" presStyleIdx="2" presStyleCnt="4" custScaleX="70055" custScaleY="48732" custLinFactNeighborX="704" custLinFactNeighborY="-1133">
        <dgm:presLayoutVars>
          <dgm:chMax val="1"/>
          <dgm:bulletEnabled val="1"/>
        </dgm:presLayoutVars>
      </dgm:prSet>
      <dgm:spPr/>
    </dgm:pt>
    <dgm:pt modelId="{2D858E12-4FBD-49D1-9727-88390FF8E223}" type="pres">
      <dgm:prSet presAssocID="{ECD33AF8-969A-4FE1-85F1-464AEB7E92F3}" presName="descendantText" presStyleLbl="alignAccFollowNode1" presStyleIdx="2" presStyleCnt="3" custScaleX="115560" custScaleY="56791" custLinFactNeighborX="45250" custLinFactNeighborY="561">
        <dgm:presLayoutVars>
          <dgm:bulletEnabled val="1"/>
        </dgm:presLayoutVars>
      </dgm:prSet>
      <dgm:spPr/>
    </dgm:pt>
    <dgm:pt modelId="{434E2DF2-AADF-4960-AB10-390A51338FF0}" type="pres">
      <dgm:prSet presAssocID="{D048ABF7-8F17-4030-9BD0-359EBEA0D46B}" presName="sp" presStyleCnt="0"/>
      <dgm:spPr/>
    </dgm:pt>
    <dgm:pt modelId="{832AD313-7E01-4DD2-BBBF-C1CDA4D2ACD1}" type="pres">
      <dgm:prSet presAssocID="{73F843AF-378E-45A1-85D7-39E81CC02646}" presName="linNode" presStyleCnt="0"/>
      <dgm:spPr/>
    </dgm:pt>
    <dgm:pt modelId="{F30D24E0-E52B-47E1-98F0-7436C445BF44}" type="pres">
      <dgm:prSet presAssocID="{73F843AF-378E-45A1-85D7-39E81CC02646}" presName="parentText" presStyleLbl="node1" presStyleIdx="3" presStyleCnt="4" custScaleX="71614" custScaleY="53272">
        <dgm:presLayoutVars>
          <dgm:chMax val="1"/>
          <dgm:bulletEnabled val="1"/>
        </dgm:presLayoutVars>
      </dgm:prSet>
      <dgm:spPr/>
    </dgm:pt>
  </dgm:ptLst>
  <dgm:cxnLst>
    <dgm:cxn modelId="{2090EF06-9194-4C50-847F-6C905C1440BE}" type="presOf" srcId="{1DE42E53-DFC7-44C8-A4AD-AFDA4E7D5167}" destId="{6B7D6F36-9A20-41EA-901E-9F57271B2B3F}" srcOrd="0" destOrd="0" presId="urn:microsoft.com/office/officeart/2005/8/layout/vList5"/>
    <dgm:cxn modelId="{CE392711-85B0-41A1-A761-702633F074B4}" srcId="{950071C3-1C4E-41E4-AFDF-986BA91A5EA7}" destId="{4EA29040-E330-432C-AE1A-399D6878EA72}" srcOrd="0" destOrd="0" parTransId="{2F3A17DA-70F3-4234-AA23-37135F5561C4}" sibTransId="{54D61FF0-A079-4527-ADDF-C3898BE006F6}"/>
    <dgm:cxn modelId="{BFF5031C-571A-40CE-8A49-3CBE070B40D6}" srcId="{1DE42E53-DFC7-44C8-A4AD-AFDA4E7D5167}" destId="{73F843AF-378E-45A1-85D7-39E81CC02646}" srcOrd="3" destOrd="0" parTransId="{E7EB6C2D-22B6-424D-89F2-44E147B11662}" sibTransId="{0C1C4512-1DD1-424B-90DE-DFC1B21BA37D}"/>
    <dgm:cxn modelId="{E88BC925-38C6-4B1F-ACBB-FA66839CCD9C}" type="presOf" srcId="{04CFECDD-03FF-444D-B517-B04057E11AA0}" destId="{2D858E12-4FBD-49D1-9727-88390FF8E223}" srcOrd="0" destOrd="0" presId="urn:microsoft.com/office/officeart/2005/8/layout/vList5"/>
    <dgm:cxn modelId="{940BB02E-D05F-4CA2-B057-3896D2699DC6}" srcId="{1DE42E53-DFC7-44C8-A4AD-AFDA4E7D5167}" destId="{ECD33AF8-969A-4FE1-85F1-464AEB7E92F3}" srcOrd="2" destOrd="0" parTransId="{CCB7421C-C903-4E6C-A5C6-3970B08479D3}" sibTransId="{D048ABF7-8F17-4030-9BD0-359EBEA0D46B}"/>
    <dgm:cxn modelId="{3D759030-1FAD-41AF-A0E3-6684AE833540}" srcId="{ECD33AF8-969A-4FE1-85F1-464AEB7E92F3}" destId="{04CFECDD-03FF-444D-B517-B04057E11AA0}" srcOrd="0" destOrd="0" parTransId="{22112F08-324D-4540-B355-B6DEE1FE63A9}" sibTransId="{9C3BAAB2-5A60-4846-AB3E-6BC873046C8D}"/>
    <dgm:cxn modelId="{5E7F9C3D-DED9-4B80-B31A-E719FF6E714D}" type="presOf" srcId="{9F620D86-7A6C-4CEB-A072-0B8B380006ED}" destId="{DFCB61F6-DA14-4C55-82C5-0B5FC4E693FA}" srcOrd="0" destOrd="0" presId="urn:microsoft.com/office/officeart/2005/8/layout/vList5"/>
    <dgm:cxn modelId="{FEBDD25D-B61C-44E5-B7C4-FD724EB25047}" type="presOf" srcId="{4EA29040-E330-432C-AE1A-399D6878EA72}" destId="{AF57D6D1-631D-4359-9B95-3B88FBDBA8A1}" srcOrd="0" destOrd="0" presId="urn:microsoft.com/office/officeart/2005/8/layout/vList5"/>
    <dgm:cxn modelId="{7B11C742-F3B3-48EC-B64C-A6795AE81A2B}" type="presOf" srcId="{73F843AF-378E-45A1-85D7-39E81CC02646}" destId="{F30D24E0-E52B-47E1-98F0-7436C445BF44}" srcOrd="0" destOrd="0" presId="urn:microsoft.com/office/officeart/2005/8/layout/vList5"/>
    <dgm:cxn modelId="{D802D565-8BEC-43FC-AC87-AC52D641C35A}" type="presOf" srcId="{7086AE79-7D38-4CFA-89DA-96EFB23647A9}" destId="{2298A27C-DF6F-4EB8-997B-266408D29C47}" srcOrd="0" destOrd="0" presId="urn:microsoft.com/office/officeart/2005/8/layout/vList5"/>
    <dgm:cxn modelId="{B9629566-31BB-495A-932A-CDF61C6DDE32}" srcId="{1DE42E53-DFC7-44C8-A4AD-AFDA4E7D5167}" destId="{7086AE79-7D38-4CFA-89DA-96EFB23647A9}" srcOrd="1" destOrd="0" parTransId="{778A64F7-EE96-488C-A606-25BDEB2EBAA4}" sibTransId="{326B959B-B912-465A-9C22-A82CAE7B3623}"/>
    <dgm:cxn modelId="{29733B79-D82D-427C-ADEE-0169B077BD93}" type="presOf" srcId="{950071C3-1C4E-41E4-AFDF-986BA91A5EA7}" destId="{5705D034-0CA0-4939-9DFC-AB3DFB0B4892}" srcOrd="0" destOrd="0" presId="urn:microsoft.com/office/officeart/2005/8/layout/vList5"/>
    <dgm:cxn modelId="{1E1C91A3-10E4-496A-A39E-0724622A9401}" srcId="{1DE42E53-DFC7-44C8-A4AD-AFDA4E7D5167}" destId="{950071C3-1C4E-41E4-AFDF-986BA91A5EA7}" srcOrd="0" destOrd="0" parTransId="{149043A4-2C22-4A36-8485-9BC6E89EF05D}" sibTransId="{537C49CA-B6A8-40E7-B18C-6B284FC97568}"/>
    <dgm:cxn modelId="{F02003E7-DA96-40E7-981F-A298EA25E1FC}" srcId="{7086AE79-7D38-4CFA-89DA-96EFB23647A9}" destId="{9F620D86-7A6C-4CEB-A072-0B8B380006ED}" srcOrd="0" destOrd="0" parTransId="{269242AA-562B-4B93-B8B6-B0D5C495674F}" sibTransId="{317AF4B0-620F-4974-8D0B-CEA1AF17A307}"/>
    <dgm:cxn modelId="{5E77ACED-F373-4111-B5C4-F0558794ACA6}" type="presOf" srcId="{ECD33AF8-969A-4FE1-85F1-464AEB7E92F3}" destId="{53DFEB14-FAE0-4D60-A98A-F938AAAE621E}" srcOrd="0" destOrd="0" presId="urn:microsoft.com/office/officeart/2005/8/layout/vList5"/>
    <dgm:cxn modelId="{2CD4C35F-3533-47F2-A7EA-47C548D44437}" type="presParOf" srcId="{6B7D6F36-9A20-41EA-901E-9F57271B2B3F}" destId="{9AFD5660-9DA3-44D9-8493-2F72D2709064}" srcOrd="0" destOrd="0" presId="urn:microsoft.com/office/officeart/2005/8/layout/vList5"/>
    <dgm:cxn modelId="{9AE37F5A-4B2D-463E-A5A0-5E36DB46608F}" type="presParOf" srcId="{9AFD5660-9DA3-44D9-8493-2F72D2709064}" destId="{5705D034-0CA0-4939-9DFC-AB3DFB0B4892}" srcOrd="0" destOrd="0" presId="urn:microsoft.com/office/officeart/2005/8/layout/vList5"/>
    <dgm:cxn modelId="{876EE9C6-AF9B-4FCA-958A-F2FB50B26750}" type="presParOf" srcId="{9AFD5660-9DA3-44D9-8493-2F72D2709064}" destId="{AF57D6D1-631D-4359-9B95-3B88FBDBA8A1}" srcOrd="1" destOrd="0" presId="urn:microsoft.com/office/officeart/2005/8/layout/vList5"/>
    <dgm:cxn modelId="{F487B0A6-4288-454C-9469-FC7BE541B632}" type="presParOf" srcId="{6B7D6F36-9A20-41EA-901E-9F57271B2B3F}" destId="{4A2A2FC0-332E-487F-B5BE-6356ABD804D4}" srcOrd="1" destOrd="0" presId="urn:microsoft.com/office/officeart/2005/8/layout/vList5"/>
    <dgm:cxn modelId="{95F1DC09-60A3-4454-97BA-50434C76E1F4}" type="presParOf" srcId="{6B7D6F36-9A20-41EA-901E-9F57271B2B3F}" destId="{5CDB2C73-2E29-4115-B761-40C37ACBF2DF}" srcOrd="2" destOrd="0" presId="urn:microsoft.com/office/officeart/2005/8/layout/vList5"/>
    <dgm:cxn modelId="{93B865F2-0E1E-4FAA-99ED-07AAE3296709}" type="presParOf" srcId="{5CDB2C73-2E29-4115-B761-40C37ACBF2DF}" destId="{2298A27C-DF6F-4EB8-997B-266408D29C47}" srcOrd="0" destOrd="0" presId="urn:microsoft.com/office/officeart/2005/8/layout/vList5"/>
    <dgm:cxn modelId="{E7736D8E-4EA9-41CD-9AA9-851C3C72398B}" type="presParOf" srcId="{5CDB2C73-2E29-4115-B761-40C37ACBF2DF}" destId="{DFCB61F6-DA14-4C55-82C5-0B5FC4E693FA}" srcOrd="1" destOrd="0" presId="urn:microsoft.com/office/officeart/2005/8/layout/vList5"/>
    <dgm:cxn modelId="{68E37EB1-BB68-4D04-BA5E-81EBCB6803C1}" type="presParOf" srcId="{6B7D6F36-9A20-41EA-901E-9F57271B2B3F}" destId="{BDA7F7AD-257C-4891-9B3F-CA684CA8B4F2}" srcOrd="3" destOrd="0" presId="urn:microsoft.com/office/officeart/2005/8/layout/vList5"/>
    <dgm:cxn modelId="{4BC0AA5C-25F5-4F70-9557-18083C9938D4}" type="presParOf" srcId="{6B7D6F36-9A20-41EA-901E-9F57271B2B3F}" destId="{8C6FA6F1-5A74-48B4-AE6B-3CEB4AEFD50F}" srcOrd="4" destOrd="0" presId="urn:microsoft.com/office/officeart/2005/8/layout/vList5"/>
    <dgm:cxn modelId="{403633D1-AC48-4B7D-8224-AB43871B5DA9}" type="presParOf" srcId="{8C6FA6F1-5A74-48B4-AE6B-3CEB4AEFD50F}" destId="{53DFEB14-FAE0-4D60-A98A-F938AAAE621E}" srcOrd="0" destOrd="0" presId="urn:microsoft.com/office/officeart/2005/8/layout/vList5"/>
    <dgm:cxn modelId="{01FA0187-29B9-41B8-A2DE-3BD70793217A}" type="presParOf" srcId="{8C6FA6F1-5A74-48B4-AE6B-3CEB4AEFD50F}" destId="{2D858E12-4FBD-49D1-9727-88390FF8E223}" srcOrd="1" destOrd="0" presId="urn:microsoft.com/office/officeart/2005/8/layout/vList5"/>
    <dgm:cxn modelId="{8A7123B4-68EB-49C5-A077-601DF203D0AD}" type="presParOf" srcId="{6B7D6F36-9A20-41EA-901E-9F57271B2B3F}" destId="{434E2DF2-AADF-4960-AB10-390A51338FF0}" srcOrd="5" destOrd="0" presId="urn:microsoft.com/office/officeart/2005/8/layout/vList5"/>
    <dgm:cxn modelId="{7BF35828-7182-4EBF-B79E-FA602706091F}" type="presParOf" srcId="{6B7D6F36-9A20-41EA-901E-9F57271B2B3F}" destId="{832AD313-7E01-4DD2-BBBF-C1CDA4D2ACD1}" srcOrd="6" destOrd="0" presId="urn:microsoft.com/office/officeart/2005/8/layout/vList5"/>
    <dgm:cxn modelId="{AEA96DDE-E52D-4FD3-BE09-41FDFE462638}" type="presParOf" srcId="{832AD313-7E01-4DD2-BBBF-C1CDA4D2ACD1}" destId="{F30D24E0-E52B-47E1-98F0-7436C445BF4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FBB8E-4F64-493A-9DB4-54C1D38D45EA}">
      <dsp:nvSpPr>
        <dsp:cNvPr id="0" name=""/>
        <dsp:cNvSpPr/>
      </dsp:nvSpPr>
      <dsp:spPr>
        <a:xfrm>
          <a:off x="41106" y="242547"/>
          <a:ext cx="2173416" cy="16301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If new evaluations and assessments are recommended</a:t>
          </a:r>
        </a:p>
      </dsp:txBody>
      <dsp:txXfrm>
        <a:off x="41106" y="242547"/>
        <a:ext cx="2173416" cy="1630184"/>
      </dsp:txXfrm>
    </dsp:sp>
    <dsp:sp modelId="{7F86DC68-896C-429D-8770-728AB5F5FC66}">
      <dsp:nvSpPr>
        <dsp:cNvPr id="0" name=""/>
        <dsp:cNvSpPr/>
      </dsp:nvSpPr>
      <dsp:spPr>
        <a:xfrm>
          <a:off x="3056882" y="290738"/>
          <a:ext cx="2777381" cy="11494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You will be asked to sign for consent and send the form back to your DOE Representative</a:t>
          </a:r>
        </a:p>
      </dsp:txBody>
      <dsp:txXfrm>
        <a:off x="3056882" y="290738"/>
        <a:ext cx="2777381" cy="1149404"/>
      </dsp:txXfrm>
    </dsp:sp>
    <dsp:sp modelId="{49D4D24B-6B29-4C9A-893D-4AA68FC0E65B}">
      <dsp:nvSpPr>
        <dsp:cNvPr id="0" name=""/>
        <dsp:cNvSpPr/>
      </dsp:nvSpPr>
      <dsp:spPr>
        <a:xfrm>
          <a:off x="0" y="3345836"/>
          <a:ext cx="2193473" cy="15772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If the DOE Representative determines no new evaluations and assessments are necessary.</a:t>
          </a:r>
        </a:p>
      </dsp:txBody>
      <dsp:txXfrm>
        <a:off x="0" y="3345836"/>
        <a:ext cx="2193473" cy="1577206"/>
      </dsp:txXfrm>
    </dsp:sp>
    <dsp:sp modelId="{3060BD1A-D8F4-477A-B24E-C68F75920083}">
      <dsp:nvSpPr>
        <dsp:cNvPr id="0" name=""/>
        <dsp:cNvSpPr/>
      </dsp:nvSpPr>
      <dsp:spPr>
        <a:xfrm>
          <a:off x="3043554" y="1439680"/>
          <a:ext cx="2790708" cy="6014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Make sure you know for which tests you are providing consent</a:t>
          </a:r>
        </a:p>
      </dsp:txBody>
      <dsp:txXfrm>
        <a:off x="3043554" y="1439680"/>
        <a:ext cx="2790708" cy="601404"/>
      </dsp:txXfrm>
    </dsp:sp>
    <dsp:sp modelId="{8D44F6C7-4A6A-4CDC-974D-59FC2643FAA1}">
      <dsp:nvSpPr>
        <dsp:cNvPr id="0" name=""/>
        <dsp:cNvSpPr/>
      </dsp:nvSpPr>
      <dsp:spPr>
        <a:xfrm>
          <a:off x="3205586" y="3345831"/>
          <a:ext cx="2628676" cy="15772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You should be notified in writing</a:t>
          </a:r>
        </a:p>
      </dsp:txBody>
      <dsp:txXfrm>
        <a:off x="3205586" y="3345831"/>
        <a:ext cx="2628676" cy="1577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7D6D1-631D-4359-9B95-3B88FBDBA8A1}">
      <dsp:nvSpPr>
        <dsp:cNvPr id="0" name=""/>
        <dsp:cNvSpPr/>
      </dsp:nvSpPr>
      <dsp:spPr>
        <a:xfrm rot="5400000">
          <a:off x="6398326" y="-3482002"/>
          <a:ext cx="1175690" cy="8153429"/>
        </a:xfrm>
        <a:prstGeom prst="round2SameRect">
          <a:avLst/>
        </a:prstGeom>
        <a:solidFill>
          <a:srgbClr val="C4BFC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For students with academic and/or behavioral management needs that interfere with the instructional process and require additional adult support and specialized instruction</a:t>
          </a:r>
        </a:p>
      </dsp:txBody>
      <dsp:txXfrm rot="-5400000">
        <a:off x="2909457" y="64259"/>
        <a:ext cx="8096037" cy="1060906"/>
      </dsp:txXfrm>
    </dsp:sp>
    <dsp:sp modelId="{5705D034-0CA0-4939-9DFC-AB3DFB0B4892}">
      <dsp:nvSpPr>
        <dsp:cNvPr id="0" name=""/>
        <dsp:cNvSpPr/>
      </dsp:nvSpPr>
      <dsp:spPr>
        <a:xfrm>
          <a:off x="0" y="0"/>
          <a:ext cx="2907236" cy="1192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Special Class</a:t>
          </a:r>
        </a:p>
        <a:p>
          <a:pPr marL="0" lvl="0" indent="0" algn="ctr" defTabSz="1333500">
            <a:lnSpc>
              <a:spcPct val="90000"/>
            </a:lnSpc>
            <a:spcBef>
              <a:spcPct val="0"/>
            </a:spcBef>
            <a:spcAft>
              <a:spcPct val="35000"/>
            </a:spcAft>
            <a:buNone/>
          </a:pPr>
          <a:r>
            <a:rPr lang="en-US" sz="3000" kern="1200" dirty="0"/>
            <a:t>12:1+1</a:t>
          </a:r>
        </a:p>
      </dsp:txBody>
      <dsp:txXfrm>
        <a:off x="58191" y="58191"/>
        <a:ext cx="2790854" cy="1075668"/>
      </dsp:txXfrm>
    </dsp:sp>
    <dsp:sp modelId="{DFCB61F6-DA14-4C55-82C5-0B5FC4E693FA}">
      <dsp:nvSpPr>
        <dsp:cNvPr id="0" name=""/>
        <dsp:cNvSpPr/>
      </dsp:nvSpPr>
      <dsp:spPr>
        <a:xfrm rot="5400000">
          <a:off x="6540353" y="-2136142"/>
          <a:ext cx="846042" cy="8199024"/>
        </a:xfrm>
        <a:prstGeom prst="round2SameRect">
          <a:avLst/>
        </a:prstGeom>
        <a:solidFill>
          <a:srgbClr val="C4BFC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For students whose needs are sever and chronic and require constant, intensive supervision, a significant degree of individualized attention, intervention and behavior management.</a:t>
          </a:r>
        </a:p>
      </dsp:txBody>
      <dsp:txXfrm rot="-5400000">
        <a:off x="2863862" y="1581649"/>
        <a:ext cx="8157724" cy="763442"/>
      </dsp:txXfrm>
    </dsp:sp>
    <dsp:sp modelId="{2298A27C-DF6F-4EB8-997B-266408D29C47}">
      <dsp:nvSpPr>
        <dsp:cNvPr id="0" name=""/>
        <dsp:cNvSpPr/>
      </dsp:nvSpPr>
      <dsp:spPr>
        <a:xfrm>
          <a:off x="25744" y="1329954"/>
          <a:ext cx="2863251" cy="1099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8:1+1</a:t>
          </a:r>
        </a:p>
      </dsp:txBody>
      <dsp:txXfrm>
        <a:off x="79434" y="1383644"/>
        <a:ext cx="2755871" cy="992460"/>
      </dsp:txXfrm>
    </dsp:sp>
    <dsp:sp modelId="{2D858E12-4FBD-49D1-9727-88390FF8E223}">
      <dsp:nvSpPr>
        <dsp:cNvPr id="0" name=""/>
        <dsp:cNvSpPr/>
      </dsp:nvSpPr>
      <dsp:spPr>
        <a:xfrm rot="5400000">
          <a:off x="6365472" y="-868052"/>
          <a:ext cx="1212894" cy="8181934"/>
        </a:xfrm>
        <a:prstGeom prst="round2SameRect">
          <a:avLst/>
        </a:prstGeom>
        <a:solidFill>
          <a:srgbClr val="C4BFC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For students with very high needs in most or all areas including academic, social, and/or interpersonal development, physical development and management. Classes provide a highly intensive individual programming continual adult supervision, specialized behavior management program to engage in all tasks, and a program of speech/language therapy (which may include augmentative/alternative communication).</a:t>
          </a:r>
        </a:p>
      </dsp:txBody>
      <dsp:txXfrm rot="-5400000">
        <a:off x="2880953" y="2675676"/>
        <a:ext cx="8122725" cy="1094476"/>
      </dsp:txXfrm>
    </dsp:sp>
    <dsp:sp modelId="{53DFEB14-FAE0-4D60-A98A-F938AAAE621E}">
      <dsp:nvSpPr>
        <dsp:cNvPr id="0" name=""/>
        <dsp:cNvSpPr/>
      </dsp:nvSpPr>
      <dsp:spPr>
        <a:xfrm>
          <a:off x="50150" y="2530200"/>
          <a:ext cx="2790037" cy="13009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6:1+1</a:t>
          </a:r>
        </a:p>
      </dsp:txBody>
      <dsp:txXfrm>
        <a:off x="113658" y="2593708"/>
        <a:ext cx="2663021" cy="1173955"/>
      </dsp:txXfrm>
    </dsp:sp>
    <dsp:sp modelId="{F30D24E0-E52B-47E1-98F0-7436C445BF44}">
      <dsp:nvSpPr>
        <dsp:cNvPr id="0" name=""/>
        <dsp:cNvSpPr/>
      </dsp:nvSpPr>
      <dsp:spPr>
        <a:xfrm>
          <a:off x="305" y="3994901"/>
          <a:ext cx="2852127" cy="142217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12:1+4 </a:t>
          </a:r>
        </a:p>
      </dsp:txBody>
      <dsp:txXfrm>
        <a:off x="69730" y="4064326"/>
        <a:ext cx="2713277" cy="12833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1/18/2024</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1/18/2024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37</a:t>
            </a:fld>
            <a:endParaRPr lang="en-US" noProof="0" dirty="0"/>
          </a:p>
        </p:txBody>
      </p:sp>
    </p:spTree>
    <p:extLst>
      <p:ext uri="{BB962C8B-B14F-4D97-AF65-F5344CB8AC3E}">
        <p14:creationId xmlns:p14="http://schemas.microsoft.com/office/powerpoint/2010/main" val="2778497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childandfamilyblog.com/early-childhood-development/learning-math-science-technology-preschoolershoolers/" TargetMode="External"/><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mailto:ACESprograms@schools.nyc.gov."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mailto:turning5@schools.nyc.gov"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hyperlink" Target="http://www.schools.nyc.gov/"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a:xfrm>
            <a:off x="90" y="1115082"/>
            <a:ext cx="6230657" cy="5314602"/>
          </a:xfrm>
        </p:spPr>
      </p:pic>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lstStyle/>
          <a:p>
            <a:r>
              <a:rPr lang="en-US" dirty="0"/>
              <a:t>January 2024</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Transition to Kindergarten</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a:t>Turning 5</a:t>
            </a:r>
            <a:endParaRPr lang="ru-RU" dirty="0"/>
          </a:p>
        </p:txBody>
      </p:sp>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B183BA-4D0C-475E-A528-0897D80C7DF5}"/>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6" name="Title 5">
            <a:extLst>
              <a:ext uri="{FF2B5EF4-FFF2-40B4-BE49-F238E27FC236}">
                <a16:creationId xmlns:a16="http://schemas.microsoft.com/office/drawing/2014/main" id="{C2C07B12-D60E-423F-8AEF-636ABDD11CAB}"/>
              </a:ext>
            </a:extLst>
          </p:cNvPr>
          <p:cNvSpPr>
            <a:spLocks noGrp="1"/>
          </p:cNvSpPr>
          <p:nvPr>
            <p:ph type="title"/>
          </p:nvPr>
        </p:nvSpPr>
        <p:spPr/>
        <p:txBody>
          <a:bodyPr/>
          <a:lstStyle/>
          <a:p>
            <a:r>
              <a:rPr lang="en-US" dirty="0"/>
              <a:t>Transition to Kindergarten</a:t>
            </a:r>
          </a:p>
        </p:txBody>
      </p:sp>
      <p:sp>
        <p:nvSpPr>
          <p:cNvPr id="7" name="Text Placeholder 6">
            <a:extLst>
              <a:ext uri="{FF2B5EF4-FFF2-40B4-BE49-F238E27FC236}">
                <a16:creationId xmlns:a16="http://schemas.microsoft.com/office/drawing/2014/main" id="{D90DA4C1-BAB9-4B00-BE8C-2DF53327102E}"/>
              </a:ext>
            </a:extLst>
          </p:cNvPr>
          <p:cNvSpPr>
            <a:spLocks noGrp="1"/>
          </p:cNvSpPr>
          <p:nvPr>
            <p:ph type="body" idx="1"/>
          </p:nvPr>
        </p:nvSpPr>
        <p:spPr/>
        <p:txBody>
          <a:bodyPr/>
          <a:lstStyle/>
          <a:p>
            <a:r>
              <a:rPr lang="en-US" dirty="0"/>
              <a:t>Timeline		</a:t>
            </a:r>
          </a:p>
        </p:txBody>
      </p:sp>
      <p:sp>
        <p:nvSpPr>
          <p:cNvPr id="8" name="Content Placeholder 7">
            <a:extLst>
              <a:ext uri="{FF2B5EF4-FFF2-40B4-BE49-F238E27FC236}">
                <a16:creationId xmlns:a16="http://schemas.microsoft.com/office/drawing/2014/main" id="{041B332E-9BE1-44C4-8E8A-1B86250C4CD2}"/>
              </a:ext>
            </a:extLst>
          </p:cNvPr>
          <p:cNvSpPr>
            <a:spLocks noGrp="1"/>
          </p:cNvSpPr>
          <p:nvPr>
            <p:ph sz="half" idx="2"/>
          </p:nvPr>
        </p:nvSpPr>
        <p:spPr/>
        <p:txBody>
          <a:bodyPr/>
          <a:lstStyle/>
          <a:p>
            <a:r>
              <a:rPr lang="en-US" dirty="0"/>
              <a:t>Beginning December 2023</a:t>
            </a:r>
          </a:p>
        </p:txBody>
      </p:sp>
      <p:sp>
        <p:nvSpPr>
          <p:cNvPr id="9" name="Text Placeholder 8">
            <a:extLst>
              <a:ext uri="{FF2B5EF4-FFF2-40B4-BE49-F238E27FC236}">
                <a16:creationId xmlns:a16="http://schemas.microsoft.com/office/drawing/2014/main" id="{C66C50C3-FE20-40C9-9425-95D4F135BA7A}"/>
              </a:ext>
            </a:extLst>
          </p:cNvPr>
          <p:cNvSpPr>
            <a:spLocks noGrp="1"/>
          </p:cNvSpPr>
          <p:nvPr>
            <p:ph type="body" sz="quarter" idx="3"/>
          </p:nvPr>
        </p:nvSpPr>
        <p:spPr/>
        <p:txBody>
          <a:bodyPr/>
          <a:lstStyle/>
          <a:p>
            <a:r>
              <a:rPr lang="en-US" dirty="0"/>
              <a:t>Events</a:t>
            </a:r>
          </a:p>
        </p:txBody>
      </p:sp>
      <p:sp>
        <p:nvSpPr>
          <p:cNvPr id="10" name="Content Placeholder 9">
            <a:extLst>
              <a:ext uri="{FF2B5EF4-FFF2-40B4-BE49-F238E27FC236}">
                <a16:creationId xmlns:a16="http://schemas.microsoft.com/office/drawing/2014/main" id="{A2067C1D-8588-4A94-9A8B-2211C8FD8DD8}"/>
              </a:ext>
            </a:extLst>
          </p:cNvPr>
          <p:cNvSpPr>
            <a:spLocks noGrp="1"/>
          </p:cNvSpPr>
          <p:nvPr>
            <p:ph sz="quarter" idx="4"/>
          </p:nvPr>
        </p:nvSpPr>
        <p:spPr/>
        <p:txBody>
          <a:bodyPr/>
          <a:lstStyle/>
          <a:p>
            <a:r>
              <a:rPr lang="en-US" dirty="0"/>
              <a:t>Notice of Referral- BLUE Letter</a:t>
            </a:r>
          </a:p>
          <a:p>
            <a:r>
              <a:rPr lang="en-US" dirty="0"/>
              <a:t>Assessment planning, observation appointments</a:t>
            </a:r>
          </a:p>
          <a:p>
            <a:r>
              <a:rPr lang="en-US" dirty="0"/>
              <a:t>Medical forms</a:t>
            </a:r>
          </a:p>
          <a:p>
            <a:r>
              <a:rPr lang="en-US" dirty="0"/>
              <a:t>Preschool Progress Reports</a:t>
            </a:r>
          </a:p>
          <a:p>
            <a:r>
              <a:rPr lang="en-US" dirty="0"/>
              <a:t>Contact person</a:t>
            </a:r>
          </a:p>
        </p:txBody>
      </p:sp>
    </p:spTree>
    <p:extLst>
      <p:ext uri="{BB962C8B-B14F-4D97-AF65-F5344CB8AC3E}">
        <p14:creationId xmlns:p14="http://schemas.microsoft.com/office/powerpoint/2010/main" val="98821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C3815-4740-47A2-B7C8-98EC269EA71E}"/>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a:extLst>
              <a:ext uri="{FF2B5EF4-FFF2-40B4-BE49-F238E27FC236}">
                <a16:creationId xmlns:a16="http://schemas.microsoft.com/office/drawing/2014/main" id="{58040B20-FF57-4BD1-91C0-0339A182EBF0}"/>
              </a:ext>
            </a:extLst>
          </p:cNvPr>
          <p:cNvSpPr>
            <a:spLocks noGrp="1"/>
          </p:cNvSpPr>
          <p:nvPr>
            <p:ph type="title"/>
          </p:nvPr>
        </p:nvSpPr>
        <p:spPr/>
        <p:txBody>
          <a:bodyPr/>
          <a:lstStyle/>
          <a:p>
            <a:r>
              <a:rPr lang="en-US" dirty="0"/>
              <a:t>Timeline </a:t>
            </a:r>
          </a:p>
        </p:txBody>
      </p:sp>
      <p:sp>
        <p:nvSpPr>
          <p:cNvPr id="5" name="Content Placeholder 4">
            <a:extLst>
              <a:ext uri="{FF2B5EF4-FFF2-40B4-BE49-F238E27FC236}">
                <a16:creationId xmlns:a16="http://schemas.microsoft.com/office/drawing/2014/main" id="{E1A1D2C9-047B-4161-B016-EFFD22493ABB}"/>
              </a:ext>
            </a:extLst>
          </p:cNvPr>
          <p:cNvSpPr>
            <a:spLocks noGrp="1"/>
          </p:cNvSpPr>
          <p:nvPr>
            <p:ph sz="half" idx="1"/>
          </p:nvPr>
        </p:nvSpPr>
        <p:spPr>
          <a:xfrm>
            <a:off x="2387601" y="1847850"/>
            <a:ext cx="3632200" cy="3976085"/>
          </a:xfrm>
        </p:spPr>
        <p:txBody>
          <a:bodyPr>
            <a:normAutofit/>
          </a:bodyPr>
          <a:lstStyle/>
          <a:p>
            <a:pPr marL="0" indent="0" algn="ctr">
              <a:buNone/>
            </a:pPr>
            <a:r>
              <a:rPr lang="en-US" b="1" dirty="0"/>
              <a:t>January 2024 through July 2024</a:t>
            </a:r>
          </a:p>
          <a:p>
            <a:pPr marL="0" indent="0">
              <a:buNone/>
            </a:pPr>
            <a:endParaRPr lang="en-US" dirty="0"/>
          </a:p>
          <a:p>
            <a:pPr marL="0" indent="0">
              <a:buNone/>
            </a:pPr>
            <a:endParaRPr lang="en-US" dirty="0"/>
          </a:p>
          <a:p>
            <a:pPr marL="0" indent="0">
              <a:buNone/>
            </a:pPr>
            <a:r>
              <a:rPr lang="en-US" b="1" dirty="0"/>
              <a:t>February-July 2024</a:t>
            </a:r>
          </a:p>
          <a:p>
            <a:pPr marL="0" indent="0">
              <a:buNone/>
            </a:pPr>
            <a:endParaRPr lang="en-US" dirty="0"/>
          </a:p>
          <a:p>
            <a:pPr marL="0" indent="0">
              <a:buNone/>
            </a:pPr>
            <a:endParaRPr lang="en-US" dirty="0"/>
          </a:p>
          <a:p>
            <a:pPr marL="0" indent="0">
              <a:buNone/>
            </a:pPr>
            <a:r>
              <a:rPr lang="en-US" b="1" dirty="0"/>
              <a:t>Mid-June 2024</a:t>
            </a:r>
          </a:p>
        </p:txBody>
      </p:sp>
      <p:sp>
        <p:nvSpPr>
          <p:cNvPr id="6" name="Content Placeholder 5">
            <a:extLst>
              <a:ext uri="{FF2B5EF4-FFF2-40B4-BE49-F238E27FC236}">
                <a16:creationId xmlns:a16="http://schemas.microsoft.com/office/drawing/2014/main" id="{DA7B0A81-508D-40AE-938F-E8029624BC9D}"/>
              </a:ext>
            </a:extLst>
          </p:cNvPr>
          <p:cNvSpPr>
            <a:spLocks noGrp="1"/>
          </p:cNvSpPr>
          <p:nvPr>
            <p:ph sz="half" idx="2"/>
          </p:nvPr>
        </p:nvSpPr>
        <p:spPr/>
        <p:txBody>
          <a:bodyPr>
            <a:normAutofit lnSpcReduction="10000"/>
          </a:bodyPr>
          <a:lstStyle/>
          <a:p>
            <a:r>
              <a:rPr lang="en-US" b="1" dirty="0">
                <a:solidFill>
                  <a:srgbClr val="00B0F0"/>
                </a:solidFill>
              </a:rPr>
              <a:t>BLUE</a:t>
            </a:r>
            <a:r>
              <a:rPr lang="en-US" dirty="0"/>
              <a:t> Letter notice of Referral</a:t>
            </a:r>
          </a:p>
          <a:p>
            <a:r>
              <a:rPr lang="en-US" dirty="0"/>
              <a:t>New Evaluations</a:t>
            </a:r>
          </a:p>
          <a:p>
            <a:r>
              <a:rPr lang="en-US" dirty="0"/>
              <a:t>Observations</a:t>
            </a:r>
          </a:p>
          <a:p>
            <a:endParaRPr lang="en-US" dirty="0"/>
          </a:p>
          <a:p>
            <a:r>
              <a:rPr lang="en-US" dirty="0"/>
              <a:t>Kindergarten IEP Meeting</a:t>
            </a:r>
          </a:p>
          <a:p>
            <a:endParaRPr lang="en-US" dirty="0"/>
          </a:p>
          <a:p>
            <a:r>
              <a:rPr lang="en-US" dirty="0"/>
              <a:t>Family receives notice of Special Education Services and Placement - </a:t>
            </a:r>
            <a:r>
              <a:rPr lang="en-US" b="1" dirty="0">
                <a:solidFill>
                  <a:srgbClr val="00B050"/>
                </a:solidFill>
              </a:rPr>
              <a:t>GREEN</a:t>
            </a:r>
            <a:r>
              <a:rPr lang="en-US" dirty="0"/>
              <a:t> Letter</a:t>
            </a:r>
          </a:p>
          <a:p>
            <a:endParaRPr lang="en-US" dirty="0"/>
          </a:p>
        </p:txBody>
      </p:sp>
    </p:spTree>
    <p:extLst>
      <p:ext uri="{BB962C8B-B14F-4D97-AF65-F5344CB8AC3E}">
        <p14:creationId xmlns:p14="http://schemas.microsoft.com/office/powerpoint/2010/main" val="45576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D0BCCA-9A2D-48F0-8EEF-8CCC0F63FEF1}"/>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7" name="TextBox 6">
            <a:extLst>
              <a:ext uri="{FF2B5EF4-FFF2-40B4-BE49-F238E27FC236}">
                <a16:creationId xmlns:a16="http://schemas.microsoft.com/office/drawing/2014/main" id="{D248DB25-A933-4B37-98D9-A9D4C3ECF74C}"/>
              </a:ext>
            </a:extLst>
          </p:cNvPr>
          <p:cNvSpPr txBox="1"/>
          <p:nvPr/>
        </p:nvSpPr>
        <p:spPr>
          <a:xfrm>
            <a:off x="245653" y="1168400"/>
            <a:ext cx="11946347" cy="707886"/>
          </a:xfrm>
          <a:prstGeom prst="rect">
            <a:avLst/>
          </a:prstGeom>
          <a:noFill/>
        </p:spPr>
        <p:txBody>
          <a:bodyPr wrap="none" rtlCol="0">
            <a:spAutoFit/>
          </a:bodyPr>
          <a:lstStyle/>
          <a:p>
            <a:r>
              <a:rPr lang="en-US" sz="4000" dirty="0">
                <a:solidFill>
                  <a:srgbClr val="000000"/>
                </a:solidFill>
              </a:rPr>
              <a:t>Your child’s DOE Representative will start by reviewing:</a:t>
            </a:r>
          </a:p>
        </p:txBody>
      </p:sp>
      <p:sp>
        <p:nvSpPr>
          <p:cNvPr id="8" name="TextBox 7">
            <a:extLst>
              <a:ext uri="{FF2B5EF4-FFF2-40B4-BE49-F238E27FC236}">
                <a16:creationId xmlns:a16="http://schemas.microsoft.com/office/drawing/2014/main" id="{E0D01369-0172-40C3-AB87-886A837AAE6C}"/>
              </a:ext>
            </a:extLst>
          </p:cNvPr>
          <p:cNvSpPr txBox="1"/>
          <p:nvPr/>
        </p:nvSpPr>
        <p:spPr>
          <a:xfrm>
            <a:off x="1587500" y="2120900"/>
            <a:ext cx="9005607" cy="1569660"/>
          </a:xfrm>
          <a:prstGeom prst="rect">
            <a:avLst/>
          </a:prstGeom>
          <a:noFill/>
        </p:spPr>
        <p:txBody>
          <a:bodyPr wrap="none" rtlCol="0">
            <a:spAutoFit/>
          </a:bodyPr>
          <a:lstStyle/>
          <a:p>
            <a:pPr marL="342900" indent="-342900">
              <a:buFont typeface="Arial" panose="020B0604020202020204" pitchFamily="34" charset="0"/>
              <a:buChar char="•"/>
            </a:pPr>
            <a:r>
              <a:rPr lang="en-US" sz="2400" dirty="0"/>
              <a:t>Your Child’s Current Preschool IEP</a:t>
            </a:r>
          </a:p>
          <a:p>
            <a:pPr marL="342900" indent="-342900">
              <a:buFont typeface="Arial" panose="020B0604020202020204" pitchFamily="34" charset="0"/>
              <a:buChar char="•"/>
            </a:pPr>
            <a:r>
              <a:rPr lang="en-US" sz="2400" dirty="0"/>
              <a:t>Any Assessments Previously provided by You</a:t>
            </a:r>
          </a:p>
          <a:p>
            <a:pPr marL="342900" indent="-342900">
              <a:buFont typeface="Arial" panose="020B0604020202020204" pitchFamily="34" charset="0"/>
              <a:buChar char="•"/>
            </a:pPr>
            <a:r>
              <a:rPr lang="en-US" sz="2400" dirty="0"/>
              <a:t>Preschool evaluations</a:t>
            </a:r>
          </a:p>
          <a:p>
            <a:pPr marL="342900" indent="-342900">
              <a:buFont typeface="Arial" panose="020B0604020202020204" pitchFamily="34" charset="0"/>
              <a:buChar char="•"/>
            </a:pPr>
            <a:r>
              <a:rPr lang="en-US" sz="2400" dirty="0"/>
              <a:t>Preschool Teacher and Related Service provider Progress Reports</a:t>
            </a:r>
          </a:p>
        </p:txBody>
      </p:sp>
      <p:sp>
        <p:nvSpPr>
          <p:cNvPr id="9" name="TextBox 8">
            <a:extLst>
              <a:ext uri="{FF2B5EF4-FFF2-40B4-BE49-F238E27FC236}">
                <a16:creationId xmlns:a16="http://schemas.microsoft.com/office/drawing/2014/main" id="{62118707-5144-4AC4-9FCC-EBA5F6211E3E}"/>
              </a:ext>
            </a:extLst>
          </p:cNvPr>
          <p:cNvSpPr txBox="1"/>
          <p:nvPr/>
        </p:nvSpPr>
        <p:spPr>
          <a:xfrm>
            <a:off x="2274208" y="3935174"/>
            <a:ext cx="9210663" cy="707886"/>
          </a:xfrm>
          <a:prstGeom prst="rect">
            <a:avLst/>
          </a:prstGeom>
          <a:noFill/>
        </p:spPr>
        <p:txBody>
          <a:bodyPr wrap="none" rtlCol="0">
            <a:spAutoFit/>
          </a:bodyPr>
          <a:lstStyle/>
          <a:p>
            <a:r>
              <a:rPr lang="en-US" sz="4000" dirty="0">
                <a:solidFill>
                  <a:srgbClr val="000000"/>
                </a:solidFill>
              </a:rPr>
              <a:t>Then, the DOE Representative Schedules:</a:t>
            </a:r>
          </a:p>
        </p:txBody>
      </p:sp>
      <p:sp>
        <p:nvSpPr>
          <p:cNvPr id="10" name="TextBox 9">
            <a:extLst>
              <a:ext uri="{FF2B5EF4-FFF2-40B4-BE49-F238E27FC236}">
                <a16:creationId xmlns:a16="http://schemas.microsoft.com/office/drawing/2014/main" id="{F1950B4B-E812-421D-A98E-F812A421D8BF}"/>
              </a:ext>
            </a:extLst>
          </p:cNvPr>
          <p:cNvSpPr txBox="1"/>
          <p:nvPr/>
        </p:nvSpPr>
        <p:spPr>
          <a:xfrm>
            <a:off x="3009900" y="5063609"/>
            <a:ext cx="6779228"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t>Any needed evaluations (including observations)</a:t>
            </a:r>
          </a:p>
        </p:txBody>
      </p:sp>
    </p:spTree>
    <p:extLst>
      <p:ext uri="{BB962C8B-B14F-4D97-AF65-F5344CB8AC3E}">
        <p14:creationId xmlns:p14="http://schemas.microsoft.com/office/powerpoint/2010/main" val="266478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53FE14-F540-4B8C-8D1C-6855050FCDCE}"/>
              </a:ext>
            </a:extLst>
          </p:cNvPr>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5" name="Text Placeholder 4">
            <a:extLst>
              <a:ext uri="{FF2B5EF4-FFF2-40B4-BE49-F238E27FC236}">
                <a16:creationId xmlns:a16="http://schemas.microsoft.com/office/drawing/2014/main" id="{B358EA72-184B-4F28-8081-EBEE5C8B6FA7}"/>
              </a:ext>
            </a:extLst>
          </p:cNvPr>
          <p:cNvSpPr>
            <a:spLocks noGrp="1"/>
          </p:cNvSpPr>
          <p:nvPr>
            <p:ph type="body" sz="half" idx="2"/>
          </p:nvPr>
        </p:nvSpPr>
        <p:spPr/>
        <p:txBody>
          <a:bodyPr>
            <a:normAutofit/>
          </a:bodyPr>
          <a:lstStyle/>
          <a:p>
            <a:r>
              <a:rPr lang="en-US" sz="2400" dirty="0"/>
              <a:t>New Evaluations and Assessments</a:t>
            </a:r>
          </a:p>
        </p:txBody>
      </p:sp>
      <p:sp>
        <p:nvSpPr>
          <p:cNvPr id="4" name="Title 3">
            <a:extLst>
              <a:ext uri="{FF2B5EF4-FFF2-40B4-BE49-F238E27FC236}">
                <a16:creationId xmlns:a16="http://schemas.microsoft.com/office/drawing/2014/main" id="{9A6CF2A9-2162-4C45-807C-0BF65D514CB4}"/>
              </a:ext>
            </a:extLst>
          </p:cNvPr>
          <p:cNvSpPr>
            <a:spLocks noGrp="1"/>
          </p:cNvSpPr>
          <p:nvPr>
            <p:ph type="title"/>
          </p:nvPr>
        </p:nvSpPr>
        <p:spPr/>
        <p:txBody>
          <a:bodyPr/>
          <a:lstStyle/>
          <a:p>
            <a:r>
              <a:rPr lang="en-US" dirty="0"/>
              <a:t>Consent	</a:t>
            </a:r>
          </a:p>
        </p:txBody>
      </p:sp>
      <p:graphicFrame>
        <p:nvGraphicFramePr>
          <p:cNvPr id="10" name="Diagram 9">
            <a:extLst>
              <a:ext uri="{FF2B5EF4-FFF2-40B4-BE49-F238E27FC236}">
                <a16:creationId xmlns:a16="http://schemas.microsoft.com/office/drawing/2014/main" id="{0E0109F5-2177-4F81-8D82-9B6C54FD930F}"/>
              </a:ext>
            </a:extLst>
          </p:cNvPr>
          <p:cNvGraphicFramePr/>
          <p:nvPr>
            <p:extLst>
              <p:ext uri="{D42A27DB-BD31-4B8C-83A1-F6EECF244321}">
                <p14:modId xmlns:p14="http://schemas.microsoft.com/office/powerpoint/2010/main" val="2988254476"/>
              </p:ext>
            </p:extLst>
          </p:nvPr>
        </p:nvGraphicFramePr>
        <p:xfrm>
          <a:off x="5182043" y="1179674"/>
          <a:ext cx="5981700" cy="5312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Right 10">
            <a:extLst>
              <a:ext uri="{FF2B5EF4-FFF2-40B4-BE49-F238E27FC236}">
                <a16:creationId xmlns:a16="http://schemas.microsoft.com/office/drawing/2014/main" id="{0905CBE6-2D41-4DE7-8E13-E36ABEB59370}"/>
              </a:ext>
            </a:extLst>
          </p:cNvPr>
          <p:cNvSpPr/>
          <p:nvPr/>
        </p:nvSpPr>
        <p:spPr>
          <a:xfrm>
            <a:off x="7384796" y="2011031"/>
            <a:ext cx="978408" cy="484632"/>
          </a:xfrm>
          <a:prstGeom prst="rightArrow">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8F3AD38-CA10-4354-83C2-5B20F9EFD141}"/>
              </a:ext>
            </a:extLst>
          </p:cNvPr>
          <p:cNvSpPr/>
          <p:nvPr/>
        </p:nvSpPr>
        <p:spPr>
          <a:xfrm flipV="1">
            <a:off x="7384796" y="5041295"/>
            <a:ext cx="1079500" cy="484631"/>
          </a:xfrm>
          <a:prstGeom prst="rightArrow">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409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0D6AA4-DD01-47C1-BC37-A0A6A4EB6AFF}"/>
              </a:ext>
            </a:extLst>
          </p:cNvPr>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7" name="TextBox 6">
            <a:extLst>
              <a:ext uri="{FF2B5EF4-FFF2-40B4-BE49-F238E27FC236}">
                <a16:creationId xmlns:a16="http://schemas.microsoft.com/office/drawing/2014/main" id="{2130FF24-C831-432D-9D1F-22950DF05053}"/>
              </a:ext>
            </a:extLst>
          </p:cNvPr>
          <p:cNvSpPr txBox="1"/>
          <p:nvPr/>
        </p:nvSpPr>
        <p:spPr>
          <a:xfrm>
            <a:off x="1689100" y="1663700"/>
            <a:ext cx="8640571" cy="1323439"/>
          </a:xfrm>
          <a:prstGeom prst="rect">
            <a:avLst/>
          </a:prstGeom>
          <a:noFill/>
        </p:spPr>
        <p:txBody>
          <a:bodyPr wrap="none" rtlCol="0">
            <a:spAutoFit/>
          </a:bodyPr>
          <a:lstStyle/>
          <a:p>
            <a:r>
              <a:rPr lang="en-US" sz="4000" dirty="0">
                <a:solidFill>
                  <a:srgbClr val="000000"/>
                </a:solidFill>
              </a:rPr>
              <a:t>You have the Right to Ask that the DOE </a:t>
            </a:r>
          </a:p>
          <a:p>
            <a:r>
              <a:rPr lang="en-US" sz="4000" dirty="0">
                <a:solidFill>
                  <a:srgbClr val="000000"/>
                </a:solidFill>
              </a:rPr>
              <a:t>Conduct Specific Assessments</a:t>
            </a:r>
          </a:p>
        </p:txBody>
      </p:sp>
      <p:sp>
        <p:nvSpPr>
          <p:cNvPr id="8" name="TextBox 7">
            <a:extLst>
              <a:ext uri="{FF2B5EF4-FFF2-40B4-BE49-F238E27FC236}">
                <a16:creationId xmlns:a16="http://schemas.microsoft.com/office/drawing/2014/main" id="{1B0E568B-6616-4A5C-8051-B996D50D0B34}"/>
              </a:ext>
            </a:extLst>
          </p:cNvPr>
          <p:cNvSpPr txBox="1"/>
          <p:nvPr/>
        </p:nvSpPr>
        <p:spPr>
          <a:xfrm>
            <a:off x="2463800" y="3388262"/>
            <a:ext cx="9123267" cy="2677656"/>
          </a:xfrm>
          <a:prstGeom prst="rect">
            <a:avLst/>
          </a:prstGeom>
          <a:noFill/>
        </p:spPr>
        <p:txBody>
          <a:bodyPr wrap="none" rtlCol="0">
            <a:spAutoFit/>
          </a:bodyPr>
          <a:lstStyle/>
          <a:p>
            <a:pPr marL="342900" indent="-342900">
              <a:buFont typeface="Arial" panose="020B0604020202020204" pitchFamily="34" charset="0"/>
              <a:buChar char="•"/>
            </a:pPr>
            <a:r>
              <a:rPr lang="en-US" sz="2400" dirty="0"/>
              <a:t>Parents may request specific assessments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must submit a request in writing for new assessments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may also give any private reports or other documents to your</a:t>
            </a:r>
          </a:p>
          <a:p>
            <a:r>
              <a:rPr lang="en-US" sz="2400" dirty="0"/>
              <a:t>DOE Representative, if you would like these reports to be considered </a:t>
            </a:r>
          </a:p>
          <a:p>
            <a:r>
              <a:rPr lang="en-US" sz="2400" dirty="0"/>
              <a:t>Your child’s IEP meeting for Kindergarten</a:t>
            </a:r>
          </a:p>
        </p:txBody>
      </p:sp>
    </p:spTree>
    <p:extLst>
      <p:ext uri="{BB962C8B-B14F-4D97-AF65-F5344CB8AC3E}">
        <p14:creationId xmlns:p14="http://schemas.microsoft.com/office/powerpoint/2010/main" val="122804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27497-8AB6-4EE3-9324-C32E1A3DD0B8}"/>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5" name="Text Placeholder 4">
            <a:extLst>
              <a:ext uri="{FF2B5EF4-FFF2-40B4-BE49-F238E27FC236}">
                <a16:creationId xmlns:a16="http://schemas.microsoft.com/office/drawing/2014/main" id="{3346953B-7216-4E7A-B475-2321665B9A81}"/>
              </a:ext>
            </a:extLst>
          </p:cNvPr>
          <p:cNvSpPr>
            <a:spLocks noGrp="1"/>
          </p:cNvSpPr>
          <p:nvPr>
            <p:ph type="body" sz="quarter" idx="13"/>
          </p:nvPr>
        </p:nvSpPr>
        <p:spPr/>
        <p:txBody>
          <a:bodyPr/>
          <a:lstStyle/>
          <a:p>
            <a:r>
              <a:rPr lang="en-US" dirty="0"/>
              <a:t>Developing the IEP</a:t>
            </a:r>
          </a:p>
        </p:txBody>
      </p:sp>
    </p:spTree>
    <p:extLst>
      <p:ext uri="{BB962C8B-B14F-4D97-AF65-F5344CB8AC3E}">
        <p14:creationId xmlns:p14="http://schemas.microsoft.com/office/powerpoint/2010/main" val="277626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8F6BE2-E3B4-449E-AAC3-15C91721EEA7}"/>
              </a:ext>
            </a:extLst>
          </p:cNvPr>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6" name="Title 5">
            <a:extLst>
              <a:ext uri="{FF2B5EF4-FFF2-40B4-BE49-F238E27FC236}">
                <a16:creationId xmlns:a16="http://schemas.microsoft.com/office/drawing/2014/main" id="{0D11F45F-2A77-4D80-932F-470A37A9FDF8}"/>
              </a:ext>
            </a:extLst>
          </p:cNvPr>
          <p:cNvSpPr>
            <a:spLocks noGrp="1"/>
          </p:cNvSpPr>
          <p:nvPr>
            <p:ph type="title"/>
          </p:nvPr>
        </p:nvSpPr>
        <p:spPr/>
        <p:txBody>
          <a:bodyPr>
            <a:normAutofit fontScale="90000"/>
          </a:bodyPr>
          <a:lstStyle/>
          <a:p>
            <a:r>
              <a:rPr lang="en-US" dirty="0"/>
              <a:t>The IEP Meeting</a:t>
            </a:r>
          </a:p>
        </p:txBody>
      </p:sp>
      <p:sp>
        <p:nvSpPr>
          <p:cNvPr id="7" name="Text Placeholder 6">
            <a:extLst>
              <a:ext uri="{FF2B5EF4-FFF2-40B4-BE49-F238E27FC236}">
                <a16:creationId xmlns:a16="http://schemas.microsoft.com/office/drawing/2014/main" id="{4A34D482-F333-42AF-9531-5A86A26F9E2C}"/>
              </a:ext>
            </a:extLst>
          </p:cNvPr>
          <p:cNvSpPr>
            <a:spLocks noGrp="1"/>
          </p:cNvSpPr>
          <p:nvPr>
            <p:ph type="body" idx="1"/>
          </p:nvPr>
        </p:nvSpPr>
        <p:spPr/>
        <p:txBody>
          <a:bodyPr/>
          <a:lstStyle/>
          <a:p>
            <a:r>
              <a:rPr lang="en-US" dirty="0"/>
              <a:t>Don’t forget to tell us when the meeting is!</a:t>
            </a:r>
          </a:p>
        </p:txBody>
      </p:sp>
      <p:sp>
        <p:nvSpPr>
          <p:cNvPr id="9" name="TextBox 8">
            <a:extLst>
              <a:ext uri="{FF2B5EF4-FFF2-40B4-BE49-F238E27FC236}">
                <a16:creationId xmlns:a16="http://schemas.microsoft.com/office/drawing/2014/main" id="{B5E8EBB9-68AB-415F-931F-D4DAC953656F}"/>
              </a:ext>
            </a:extLst>
          </p:cNvPr>
          <p:cNvSpPr txBox="1"/>
          <p:nvPr/>
        </p:nvSpPr>
        <p:spPr>
          <a:xfrm>
            <a:off x="4843212" y="1972212"/>
            <a:ext cx="6770456"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rPr>
              <a:t>You will be Invited to the IEP Meeting</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If it is determined that your Child continues to require Special Education Services, as School-Age IEP will be developed, outlining the services your child will need for kindergarten.</a:t>
            </a:r>
          </a:p>
        </p:txBody>
      </p:sp>
    </p:spTree>
    <p:extLst>
      <p:ext uri="{BB962C8B-B14F-4D97-AF65-F5344CB8AC3E}">
        <p14:creationId xmlns:p14="http://schemas.microsoft.com/office/powerpoint/2010/main" val="63990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B146A0-68E8-4FE1-A829-809C1166F823}"/>
              </a:ext>
            </a:extLst>
          </p:cNvPr>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a:extLst>
              <a:ext uri="{FF2B5EF4-FFF2-40B4-BE49-F238E27FC236}">
                <a16:creationId xmlns:a16="http://schemas.microsoft.com/office/drawing/2014/main" id="{CCDEE4FE-2891-4DD4-B1A1-7687E2EC132E}"/>
              </a:ext>
            </a:extLst>
          </p:cNvPr>
          <p:cNvSpPr>
            <a:spLocks noGrp="1"/>
          </p:cNvSpPr>
          <p:nvPr>
            <p:ph type="title"/>
          </p:nvPr>
        </p:nvSpPr>
        <p:spPr/>
        <p:txBody>
          <a:bodyPr/>
          <a:lstStyle/>
          <a:p>
            <a:r>
              <a:rPr lang="en-US" dirty="0"/>
              <a:t>CSE Members</a:t>
            </a:r>
          </a:p>
        </p:txBody>
      </p:sp>
      <p:sp>
        <p:nvSpPr>
          <p:cNvPr id="5" name="Text Placeholder 4">
            <a:extLst>
              <a:ext uri="{FF2B5EF4-FFF2-40B4-BE49-F238E27FC236}">
                <a16:creationId xmlns:a16="http://schemas.microsoft.com/office/drawing/2014/main" id="{F09472DA-F2BF-48AF-9C5E-2D03CA5DE9B9}"/>
              </a:ext>
            </a:extLst>
          </p:cNvPr>
          <p:cNvSpPr>
            <a:spLocks noGrp="1"/>
          </p:cNvSpPr>
          <p:nvPr>
            <p:ph type="body" sz="quarter" idx="13"/>
          </p:nvPr>
        </p:nvSpPr>
        <p:spPr>
          <a:xfrm>
            <a:off x="4301941" y="1358900"/>
            <a:ext cx="5451659" cy="4586924"/>
          </a:xfrm>
        </p:spPr>
        <p:txBody>
          <a:bodyPr>
            <a:normAutofit fontScale="92500" lnSpcReduction="20000"/>
          </a:bodyPr>
          <a:lstStyle/>
          <a:p>
            <a:pPr marL="342900" indent="-342900" algn="l">
              <a:buFont typeface="Arial" panose="020B0604020202020204" pitchFamily="34" charset="0"/>
              <a:buChar char="•"/>
            </a:pPr>
            <a:r>
              <a:rPr lang="en-US" sz="2400" dirty="0"/>
              <a:t>Parent(s) of the Student</a:t>
            </a:r>
          </a:p>
          <a:p>
            <a:pPr marL="342900" indent="-342900" algn="l">
              <a:buFont typeface="Arial" panose="020B0604020202020204" pitchFamily="34" charset="0"/>
              <a:buChar char="•"/>
            </a:pPr>
            <a:r>
              <a:rPr lang="en-US" sz="2400" dirty="0"/>
              <a:t>Chairperson/DOE Representative</a:t>
            </a:r>
          </a:p>
          <a:p>
            <a:pPr marL="342900" indent="-342900" algn="l">
              <a:buFont typeface="Arial" panose="020B0604020202020204" pitchFamily="34" charset="0"/>
              <a:buChar char="•"/>
            </a:pPr>
            <a:r>
              <a:rPr lang="en-US" sz="2400" dirty="0"/>
              <a:t>General Education Teacher</a:t>
            </a:r>
          </a:p>
          <a:p>
            <a:pPr marL="342900" indent="-342900" algn="l">
              <a:buFont typeface="Arial" panose="020B0604020202020204" pitchFamily="34" charset="0"/>
              <a:buChar char="•"/>
            </a:pPr>
            <a:r>
              <a:rPr lang="en-US" sz="2400" dirty="0"/>
              <a:t>Special Educator/Provider</a:t>
            </a:r>
          </a:p>
          <a:p>
            <a:pPr marL="342900" indent="-342900" algn="l">
              <a:buFont typeface="Arial" panose="020B0604020202020204" pitchFamily="34" charset="0"/>
              <a:buChar char="•"/>
            </a:pPr>
            <a:r>
              <a:rPr lang="en-US" sz="2400" dirty="0"/>
              <a:t>Evaluator</a:t>
            </a:r>
          </a:p>
          <a:p>
            <a:pPr marL="342900" indent="-342900" algn="l">
              <a:buFont typeface="Arial" panose="020B0604020202020204" pitchFamily="34" charset="0"/>
              <a:buChar char="•"/>
            </a:pPr>
            <a:r>
              <a:rPr lang="en-US" sz="2400" dirty="0"/>
              <a:t>School Psychologist</a:t>
            </a:r>
          </a:p>
          <a:p>
            <a:pPr marL="342900" indent="-342900" algn="l">
              <a:buFont typeface="Arial" panose="020B0604020202020204" pitchFamily="34" charset="0"/>
              <a:buChar char="•"/>
            </a:pPr>
            <a:r>
              <a:rPr lang="en-US" sz="2400" dirty="0"/>
              <a:t>Parent Member (upon written request 72 hours before meeting)</a:t>
            </a:r>
          </a:p>
          <a:p>
            <a:pPr marL="342900" indent="-342900" algn="l">
              <a:buFont typeface="Arial" panose="020B0604020202020204" pitchFamily="34" charset="0"/>
              <a:buChar char="•"/>
            </a:pPr>
            <a:r>
              <a:rPr lang="en-US" sz="2400" dirty="0"/>
              <a:t>Others who have knowledge or special expertise regarding the student (parent or district invite)</a:t>
            </a:r>
          </a:p>
          <a:p>
            <a:pPr marL="342900" indent="-342900" algn="l">
              <a:buFont typeface="Arial" panose="020B0604020202020204" pitchFamily="34" charset="0"/>
              <a:buChar char="•"/>
            </a:pPr>
            <a:r>
              <a:rPr lang="en-US" sz="2400" dirty="0"/>
              <a:t>School District Physician (upon request)</a:t>
            </a:r>
          </a:p>
          <a:p>
            <a:pPr marL="342900" indent="-342900" algn="l">
              <a:buFont typeface="Arial" panose="020B0604020202020204" pitchFamily="34" charset="0"/>
              <a:buChar char="•"/>
            </a:pPr>
            <a:r>
              <a:rPr lang="en-US" sz="2400" dirty="0"/>
              <a:t>Student (if appropriate)</a:t>
            </a:r>
          </a:p>
        </p:txBody>
      </p:sp>
    </p:spTree>
    <p:extLst>
      <p:ext uri="{BB962C8B-B14F-4D97-AF65-F5344CB8AC3E}">
        <p14:creationId xmlns:p14="http://schemas.microsoft.com/office/powerpoint/2010/main" val="1102954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045E01-7F02-4BC7-A16D-9DEB6A1F4EAC}"/>
              </a:ext>
            </a:extLst>
          </p:cNvPr>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a:extLst>
              <a:ext uri="{FF2B5EF4-FFF2-40B4-BE49-F238E27FC236}">
                <a16:creationId xmlns:a16="http://schemas.microsoft.com/office/drawing/2014/main" id="{8B8C5FA6-1264-4D40-9888-6F9795553199}"/>
              </a:ext>
            </a:extLst>
          </p:cNvPr>
          <p:cNvSpPr>
            <a:spLocks noGrp="1"/>
          </p:cNvSpPr>
          <p:nvPr>
            <p:ph type="title"/>
          </p:nvPr>
        </p:nvSpPr>
        <p:spPr/>
        <p:txBody>
          <a:bodyPr/>
          <a:lstStyle/>
          <a:p>
            <a:r>
              <a:rPr lang="en-US" dirty="0"/>
              <a:t>IEP Components</a:t>
            </a:r>
          </a:p>
        </p:txBody>
      </p:sp>
      <p:sp>
        <p:nvSpPr>
          <p:cNvPr id="5" name="Text Placeholder 4">
            <a:extLst>
              <a:ext uri="{FF2B5EF4-FFF2-40B4-BE49-F238E27FC236}">
                <a16:creationId xmlns:a16="http://schemas.microsoft.com/office/drawing/2014/main" id="{C98862F6-D30B-4C4C-976F-8F7C7E8FEB34}"/>
              </a:ext>
            </a:extLst>
          </p:cNvPr>
          <p:cNvSpPr>
            <a:spLocks noGrp="1"/>
          </p:cNvSpPr>
          <p:nvPr>
            <p:ph type="body" sz="quarter" idx="13"/>
          </p:nvPr>
        </p:nvSpPr>
        <p:spPr>
          <a:xfrm>
            <a:off x="2502881" y="1942690"/>
            <a:ext cx="9465064" cy="5037512"/>
          </a:xfrm>
        </p:spPr>
        <p:txBody>
          <a:bodyPr>
            <a:normAutofit fontScale="92500"/>
          </a:bodyPr>
          <a:lstStyle/>
          <a:p>
            <a:pPr marL="342900" indent="-342900" algn="l">
              <a:buFont typeface="Arial" panose="020B0604020202020204" pitchFamily="34" charset="0"/>
              <a:buChar char="•"/>
            </a:pPr>
            <a:r>
              <a:rPr lang="en-US" sz="2400" dirty="0"/>
              <a:t>Present Levels of Performance in the area of Academics, Social/Emotional, Physical and Health needs</a:t>
            </a:r>
          </a:p>
          <a:p>
            <a:pPr marL="342900" indent="-342900" algn="l">
              <a:buFont typeface="Arial" panose="020B0604020202020204" pitchFamily="34" charset="0"/>
              <a:buChar char="•"/>
            </a:pPr>
            <a:r>
              <a:rPr lang="en-US" sz="2400" dirty="0"/>
              <a:t>Student needs related to Special Factors</a:t>
            </a:r>
          </a:p>
          <a:p>
            <a:pPr marL="342900" indent="-342900" algn="l">
              <a:buFont typeface="Arial" panose="020B0604020202020204" pitchFamily="34" charset="0"/>
              <a:buChar char="•"/>
            </a:pPr>
            <a:r>
              <a:rPr lang="en-US" sz="2400" dirty="0"/>
              <a:t>Measurable, Annual Goals</a:t>
            </a:r>
          </a:p>
          <a:p>
            <a:pPr marL="342900" indent="-342900" algn="l">
              <a:buFont typeface="Arial" panose="020B0604020202020204" pitchFamily="34" charset="0"/>
              <a:buChar char="•"/>
            </a:pPr>
            <a:r>
              <a:rPr lang="en-US" sz="2400" dirty="0"/>
              <a:t>Disability Classification</a:t>
            </a:r>
          </a:p>
          <a:p>
            <a:pPr marL="342900" indent="-342900" algn="l">
              <a:buFont typeface="Arial" panose="020B0604020202020204" pitchFamily="34" charset="0"/>
              <a:buChar char="•"/>
            </a:pPr>
            <a:r>
              <a:rPr lang="en-US" sz="2400" dirty="0"/>
              <a:t>Special Education Programs/Services Frequency, Duration, Location Ratio</a:t>
            </a:r>
          </a:p>
          <a:p>
            <a:pPr marL="342900" indent="-342900" algn="l">
              <a:buFont typeface="Arial" panose="020B0604020202020204" pitchFamily="34" charset="0"/>
              <a:buChar char="•"/>
            </a:pPr>
            <a:r>
              <a:rPr lang="en-US" sz="2400" dirty="0"/>
              <a:t>Twelve-month Service and/or Program</a:t>
            </a:r>
          </a:p>
          <a:p>
            <a:pPr marL="342900" indent="-342900" algn="l">
              <a:buFont typeface="Arial" panose="020B0604020202020204" pitchFamily="34" charset="0"/>
              <a:buChar char="•"/>
            </a:pPr>
            <a:r>
              <a:rPr lang="en-US" sz="2400" dirty="0"/>
              <a:t>Explanation of Non-participation in General Education Class an/or Physical education class</a:t>
            </a:r>
          </a:p>
          <a:p>
            <a:pPr marL="342900" indent="-342900" algn="l">
              <a:buFont typeface="Arial" panose="020B0604020202020204" pitchFamily="34" charset="0"/>
              <a:buChar char="•"/>
            </a:pPr>
            <a:r>
              <a:rPr lang="en-US" sz="2400" dirty="0"/>
              <a:t>Specialized Transportation Services</a:t>
            </a:r>
          </a:p>
          <a:p>
            <a:pPr marL="342900" indent="-342900" algn="l">
              <a:buFont typeface="Arial" panose="020B0604020202020204" pitchFamily="34" charset="0"/>
              <a:buChar char="•"/>
            </a:pPr>
            <a:r>
              <a:rPr lang="en-US" sz="2400" dirty="0"/>
              <a:t>Projected date of Annual Review</a:t>
            </a:r>
          </a:p>
          <a:p>
            <a:pPr marL="342900" indent="-342900" algn="l">
              <a:buFont typeface="Arial" panose="020B0604020202020204" pitchFamily="34" charset="0"/>
              <a:buChar char="•"/>
            </a:pPr>
            <a:r>
              <a:rPr lang="en-US" sz="2400" dirty="0"/>
              <a:t>Placement Recommendation</a:t>
            </a:r>
          </a:p>
          <a:p>
            <a:pPr marL="342900" indent="-342900" algn="l">
              <a:buFont typeface="Arial" panose="020B0604020202020204" pitchFamily="34" charset="0"/>
              <a:buChar char="•"/>
            </a:pPr>
            <a:endParaRPr lang="en-US" sz="2400" dirty="0"/>
          </a:p>
        </p:txBody>
      </p:sp>
    </p:spTree>
    <p:extLst>
      <p:ext uri="{BB962C8B-B14F-4D97-AF65-F5344CB8AC3E}">
        <p14:creationId xmlns:p14="http://schemas.microsoft.com/office/powerpoint/2010/main" val="3676625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1E128E-1ABB-4D0E-8707-DE5C316BD790}"/>
              </a:ext>
            </a:extLst>
          </p:cNvPr>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extBox 3">
            <a:extLst>
              <a:ext uri="{FF2B5EF4-FFF2-40B4-BE49-F238E27FC236}">
                <a16:creationId xmlns:a16="http://schemas.microsoft.com/office/drawing/2014/main" id="{DF7E5300-094E-4D77-8C95-39FB8B7E20EE}"/>
              </a:ext>
            </a:extLst>
          </p:cNvPr>
          <p:cNvSpPr txBox="1"/>
          <p:nvPr/>
        </p:nvSpPr>
        <p:spPr>
          <a:xfrm>
            <a:off x="1155469" y="1069016"/>
            <a:ext cx="4751301" cy="707886"/>
          </a:xfrm>
          <a:prstGeom prst="rect">
            <a:avLst/>
          </a:prstGeom>
          <a:noFill/>
        </p:spPr>
        <p:txBody>
          <a:bodyPr wrap="none" rtlCol="0">
            <a:spAutoFit/>
          </a:bodyPr>
          <a:lstStyle/>
          <a:p>
            <a:r>
              <a:rPr lang="en-US" sz="4000" dirty="0">
                <a:solidFill>
                  <a:srgbClr val="000000"/>
                </a:solidFill>
              </a:rPr>
              <a:t>Why a Classification?</a:t>
            </a:r>
          </a:p>
        </p:txBody>
      </p:sp>
      <p:sp>
        <p:nvSpPr>
          <p:cNvPr id="5" name="TextBox 4">
            <a:extLst>
              <a:ext uri="{FF2B5EF4-FFF2-40B4-BE49-F238E27FC236}">
                <a16:creationId xmlns:a16="http://schemas.microsoft.com/office/drawing/2014/main" id="{3638DCB5-0DBB-40F1-B5CE-D1D6607B3EF9}"/>
              </a:ext>
            </a:extLst>
          </p:cNvPr>
          <p:cNvSpPr txBox="1"/>
          <p:nvPr/>
        </p:nvSpPr>
        <p:spPr>
          <a:xfrm>
            <a:off x="2394065" y="2228671"/>
            <a:ext cx="9227128"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All Preschool Students are classified as a </a:t>
            </a:r>
            <a:r>
              <a:rPr lang="en-US" sz="2400" b="1" dirty="0"/>
              <a:t>Preschooler with a Disability.</a:t>
            </a:r>
          </a:p>
          <a:p>
            <a:pPr marL="342900" indent="-342900">
              <a:buFont typeface="Arial" panose="020B0604020202020204" pitchFamily="34" charset="0"/>
              <a:buChar char="•"/>
            </a:pPr>
            <a:r>
              <a:rPr lang="en-US" sz="2400" dirty="0"/>
              <a:t>A School Age Student is eligible for Special Education services if the student meets the criteria for one of the Disability Classifications.</a:t>
            </a:r>
          </a:p>
          <a:p>
            <a:pPr marL="342900" indent="-342900">
              <a:buFont typeface="Arial" panose="020B0604020202020204" pitchFamily="34" charset="0"/>
              <a:buChar char="•"/>
            </a:pPr>
            <a:r>
              <a:rPr lang="en-US" sz="2400" dirty="0"/>
              <a:t>Classifications are descriptors of the child’s area of need, not a description of who a Child is.</a:t>
            </a:r>
          </a:p>
          <a:p>
            <a:pPr marL="342900" indent="-342900">
              <a:buFont typeface="Arial" panose="020B0604020202020204" pitchFamily="34" charset="0"/>
              <a:buChar char="•"/>
            </a:pPr>
            <a:r>
              <a:rPr lang="en-US" sz="2400" dirty="0"/>
              <a:t>Classifications do not determine what services are delivered.  The team developing the IEP determines the services.</a:t>
            </a:r>
          </a:p>
        </p:txBody>
      </p:sp>
    </p:spTree>
    <p:extLst>
      <p:ext uri="{BB962C8B-B14F-4D97-AF65-F5344CB8AC3E}">
        <p14:creationId xmlns:p14="http://schemas.microsoft.com/office/powerpoint/2010/main" val="98295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803491" y="1001491"/>
            <a:ext cx="4065084" cy="700842"/>
          </a:xfrm>
        </p:spPr>
        <p:txBody>
          <a:bodyPr>
            <a:normAutofit fontScale="90000"/>
          </a:bodyPr>
          <a:lstStyle/>
          <a:p>
            <a:r>
              <a:rPr lang="en-US" dirty="0"/>
              <a:t>Applying to Kindergarten</a:t>
            </a:r>
          </a:p>
        </p:txBody>
      </p:sp>
      <p:pic>
        <p:nvPicPr>
          <p:cNvPr id="25" name="Picture Placeholder 24" descr="Child Holding Pencil While coloring">
            <a:extLst>
              <a:ext uri="{FF2B5EF4-FFF2-40B4-BE49-F238E27FC236}">
                <a16:creationId xmlns:a16="http://schemas.microsoft.com/office/drawing/2014/main" id="{D25A3CAD-2ED9-4CC4-AC5F-E449BB76427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3314240" y="793217"/>
            <a:ext cx="8877760" cy="6064783"/>
          </a:xfrm>
        </p:spPr>
      </p:pic>
      <p:sp>
        <p:nvSpPr>
          <p:cNvPr id="8" name="Footer Placeholder 7">
            <a:extLst>
              <a:ext uri="{FF2B5EF4-FFF2-40B4-BE49-F238E27FC236}">
                <a16:creationId xmlns:a16="http://schemas.microsoft.com/office/drawing/2014/main" id="{0616C4DF-BD76-4DFD-9788-A65985F05CA6}"/>
              </a:ext>
            </a:extLst>
          </p:cNvPr>
          <p:cNvSpPr>
            <a:spLocks noGrp="1"/>
          </p:cNvSpPr>
          <p:nvPr>
            <p:ph type="ftr" sz="quarter" idx="11"/>
          </p:nvPr>
        </p:nvSpPr>
        <p:spPr>
          <a:xfrm>
            <a:off x="114301" y="5469380"/>
            <a:ext cx="3436248" cy="1121920"/>
          </a:xfrm>
        </p:spPr>
        <p:txBody>
          <a:bodyPr/>
          <a:lstStyle/>
          <a:p>
            <a:pPr algn="ctr"/>
            <a:r>
              <a:rPr lang="en-US" dirty="0"/>
              <a:t>All NYC Families with Children born in 2019 </a:t>
            </a:r>
            <a:r>
              <a:rPr lang="en-US" dirty="0">
                <a:solidFill>
                  <a:srgbClr val="FF0000"/>
                </a:solidFill>
              </a:rPr>
              <a:t>MUST</a:t>
            </a:r>
            <a:r>
              <a:rPr lang="en-US" dirty="0"/>
              <a:t> participate in the Kindergarten Admission’s  Process</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Tree>
    <p:extLst>
      <p:ext uri="{BB962C8B-B14F-4D97-AF65-F5344CB8AC3E}">
        <p14:creationId xmlns:p14="http://schemas.microsoft.com/office/powerpoint/2010/main" val="243994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1C8C0E-FBEC-4CC6-89B4-C4B90E484666}"/>
              </a:ext>
            </a:extLst>
          </p:cNvPr>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4" name="Content Placeholder 3">
            <a:extLst>
              <a:ext uri="{FF2B5EF4-FFF2-40B4-BE49-F238E27FC236}">
                <a16:creationId xmlns:a16="http://schemas.microsoft.com/office/drawing/2014/main" id="{EC125963-937A-4BFB-9A11-C00E3B6BDB28}"/>
              </a:ext>
            </a:extLst>
          </p:cNvPr>
          <p:cNvSpPr>
            <a:spLocks noGrp="1"/>
          </p:cNvSpPr>
          <p:nvPr>
            <p:ph idx="1"/>
          </p:nvPr>
        </p:nvSpPr>
        <p:spPr/>
        <p:txBody>
          <a:bodyPr>
            <a:normAutofit fontScale="70000" lnSpcReduction="20000"/>
          </a:bodyPr>
          <a:lstStyle/>
          <a:p>
            <a:r>
              <a:rPr lang="en-US" dirty="0"/>
              <a:t>Autism</a:t>
            </a:r>
          </a:p>
          <a:p>
            <a:r>
              <a:rPr lang="en-US" dirty="0"/>
              <a:t>Deafness</a:t>
            </a:r>
          </a:p>
          <a:p>
            <a:r>
              <a:rPr lang="en-US" dirty="0"/>
              <a:t>Deaf-Blindness</a:t>
            </a:r>
          </a:p>
          <a:p>
            <a:r>
              <a:rPr lang="en-US" dirty="0"/>
              <a:t>Emotional Disturbance</a:t>
            </a:r>
          </a:p>
          <a:p>
            <a:r>
              <a:rPr lang="en-US" dirty="0"/>
              <a:t>Hearing Impairment</a:t>
            </a:r>
          </a:p>
          <a:p>
            <a:r>
              <a:rPr lang="en-US" dirty="0"/>
              <a:t>Intellectual Disability</a:t>
            </a:r>
          </a:p>
          <a:p>
            <a:r>
              <a:rPr lang="en-US" dirty="0"/>
              <a:t>Multiple Disabilities</a:t>
            </a:r>
          </a:p>
          <a:p>
            <a:r>
              <a:rPr lang="en-US" dirty="0"/>
              <a:t>Orthopedic Impairment</a:t>
            </a:r>
          </a:p>
          <a:p>
            <a:r>
              <a:rPr lang="en-US" dirty="0"/>
              <a:t>Other Health Impairment</a:t>
            </a:r>
          </a:p>
          <a:p>
            <a:r>
              <a:rPr lang="en-US" dirty="0"/>
              <a:t>Speech or Language Impairment</a:t>
            </a:r>
          </a:p>
          <a:p>
            <a:r>
              <a:rPr lang="en-US" dirty="0"/>
              <a:t>Traumatic Brain Injury</a:t>
            </a:r>
          </a:p>
          <a:p>
            <a:r>
              <a:rPr lang="en-US" dirty="0"/>
              <a:t>Visual Impairment</a:t>
            </a:r>
          </a:p>
        </p:txBody>
      </p:sp>
      <p:sp>
        <p:nvSpPr>
          <p:cNvPr id="5" name="Text Placeholder 4">
            <a:extLst>
              <a:ext uri="{FF2B5EF4-FFF2-40B4-BE49-F238E27FC236}">
                <a16:creationId xmlns:a16="http://schemas.microsoft.com/office/drawing/2014/main" id="{E0003AD9-BDC0-45C6-8AA1-39F5E289DCB0}"/>
              </a:ext>
            </a:extLst>
          </p:cNvPr>
          <p:cNvSpPr>
            <a:spLocks noGrp="1"/>
          </p:cNvSpPr>
          <p:nvPr>
            <p:ph type="body" sz="half" idx="2"/>
          </p:nvPr>
        </p:nvSpPr>
        <p:spPr/>
        <p:txBody>
          <a:bodyPr/>
          <a:lstStyle/>
          <a:p>
            <a:r>
              <a:rPr lang="en-US" dirty="0"/>
              <a:t>For more information, refer to Appendix A on page 25 of the Kindergarten Orientation Guide</a:t>
            </a:r>
          </a:p>
        </p:txBody>
      </p:sp>
      <p:sp>
        <p:nvSpPr>
          <p:cNvPr id="6" name="Title 5">
            <a:extLst>
              <a:ext uri="{FF2B5EF4-FFF2-40B4-BE49-F238E27FC236}">
                <a16:creationId xmlns:a16="http://schemas.microsoft.com/office/drawing/2014/main" id="{63D88F96-A0A5-48F3-A943-C6DBB4729AA9}"/>
              </a:ext>
            </a:extLst>
          </p:cNvPr>
          <p:cNvSpPr>
            <a:spLocks noGrp="1"/>
          </p:cNvSpPr>
          <p:nvPr>
            <p:ph type="title"/>
          </p:nvPr>
        </p:nvSpPr>
        <p:spPr/>
        <p:txBody>
          <a:bodyPr/>
          <a:lstStyle/>
          <a:p>
            <a:r>
              <a:rPr lang="en-US" dirty="0"/>
              <a:t>Classifications</a:t>
            </a:r>
          </a:p>
        </p:txBody>
      </p:sp>
    </p:spTree>
    <p:extLst>
      <p:ext uri="{BB962C8B-B14F-4D97-AF65-F5344CB8AC3E}">
        <p14:creationId xmlns:p14="http://schemas.microsoft.com/office/powerpoint/2010/main" val="203230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5FA839-D99F-4082-8D6D-50134A9F947D}"/>
              </a:ext>
            </a:extLst>
          </p:cNvPr>
          <p:cNvSpPr>
            <a:spLocks noGrp="1"/>
          </p:cNvSpPr>
          <p:nvPr>
            <p:ph type="sldNum" sz="quarter" idx="12"/>
          </p:nvPr>
        </p:nvSpPr>
        <p:spPr/>
        <p:txBody>
          <a:bodyPr/>
          <a:lstStyle/>
          <a:p>
            <a:fld id="{98C0CDE5-970C-4CC4-BF43-0DA127E73E82}" type="slidenum">
              <a:rPr lang="en-US" noProof="0" smtClean="0"/>
              <a:t>21</a:t>
            </a:fld>
            <a:endParaRPr lang="en-US" noProof="0" dirty="0"/>
          </a:p>
        </p:txBody>
      </p:sp>
      <p:sp>
        <p:nvSpPr>
          <p:cNvPr id="4" name="Content Placeholder 3">
            <a:extLst>
              <a:ext uri="{FF2B5EF4-FFF2-40B4-BE49-F238E27FC236}">
                <a16:creationId xmlns:a16="http://schemas.microsoft.com/office/drawing/2014/main" id="{FA41C1CD-5781-4D15-A3F9-36709A4FFA44}"/>
              </a:ext>
            </a:extLst>
          </p:cNvPr>
          <p:cNvSpPr>
            <a:spLocks noGrp="1"/>
          </p:cNvSpPr>
          <p:nvPr>
            <p:ph idx="1"/>
          </p:nvPr>
        </p:nvSpPr>
        <p:spPr/>
        <p:txBody>
          <a:bodyPr>
            <a:normAutofit fontScale="85000" lnSpcReduction="10000"/>
          </a:bodyPr>
          <a:lstStyle/>
          <a:p>
            <a:r>
              <a:rPr lang="en-US" dirty="0"/>
              <a:t>General Education</a:t>
            </a:r>
          </a:p>
          <a:p>
            <a:r>
              <a:rPr lang="en-US" dirty="0"/>
              <a:t>General Education with Related Services</a:t>
            </a:r>
          </a:p>
          <a:p>
            <a:r>
              <a:rPr lang="en-US" dirty="0"/>
              <a:t>General Education with Special Education Teacher Supports (SETSS)</a:t>
            </a:r>
          </a:p>
          <a:p>
            <a:r>
              <a:rPr lang="en-US" dirty="0"/>
              <a:t>Integrated Co-teaching (ICT)</a:t>
            </a:r>
          </a:p>
          <a:p>
            <a:r>
              <a:rPr lang="en-US" dirty="0"/>
              <a:t>Special Class in a Community School (12:1:1) (FT or PT)</a:t>
            </a:r>
          </a:p>
          <a:p>
            <a:r>
              <a:rPr lang="en-US" dirty="0"/>
              <a:t>Special Class in District 75</a:t>
            </a:r>
          </a:p>
          <a:p>
            <a:r>
              <a:rPr lang="en-US" dirty="0"/>
              <a:t>State Supported Schools</a:t>
            </a:r>
          </a:p>
          <a:p>
            <a:endParaRPr lang="en-US" dirty="0"/>
          </a:p>
        </p:txBody>
      </p:sp>
      <p:sp>
        <p:nvSpPr>
          <p:cNvPr id="5" name="Text Placeholder 4">
            <a:extLst>
              <a:ext uri="{FF2B5EF4-FFF2-40B4-BE49-F238E27FC236}">
                <a16:creationId xmlns:a16="http://schemas.microsoft.com/office/drawing/2014/main" id="{9209C5A7-8655-40F8-B19A-184971F1BE9A}"/>
              </a:ext>
            </a:extLst>
          </p:cNvPr>
          <p:cNvSpPr>
            <a:spLocks noGrp="1"/>
          </p:cNvSpPr>
          <p:nvPr>
            <p:ph type="body" sz="half" idx="2"/>
          </p:nvPr>
        </p:nvSpPr>
        <p:spPr/>
        <p:txBody>
          <a:bodyPr/>
          <a:lstStyle/>
          <a:p>
            <a:r>
              <a:rPr lang="en-US" dirty="0"/>
              <a:t>Least Restrictive Environment</a:t>
            </a:r>
          </a:p>
          <a:p>
            <a:r>
              <a:rPr lang="en-US" dirty="0"/>
              <a:t>The goal is to educate children with disabilities in their local school with their typically developing peers whenever possible.</a:t>
            </a:r>
          </a:p>
        </p:txBody>
      </p:sp>
      <p:sp>
        <p:nvSpPr>
          <p:cNvPr id="6" name="Title 5">
            <a:extLst>
              <a:ext uri="{FF2B5EF4-FFF2-40B4-BE49-F238E27FC236}">
                <a16:creationId xmlns:a16="http://schemas.microsoft.com/office/drawing/2014/main" id="{C553B398-3C3D-43E1-BF20-16CFF38349B7}"/>
              </a:ext>
            </a:extLst>
          </p:cNvPr>
          <p:cNvSpPr>
            <a:spLocks noGrp="1"/>
          </p:cNvSpPr>
          <p:nvPr>
            <p:ph type="title"/>
          </p:nvPr>
        </p:nvSpPr>
        <p:spPr/>
        <p:txBody>
          <a:bodyPr/>
          <a:lstStyle/>
          <a:p>
            <a:r>
              <a:rPr lang="en-US" dirty="0"/>
              <a:t>Continuum of Services</a:t>
            </a:r>
          </a:p>
        </p:txBody>
      </p:sp>
    </p:spTree>
    <p:extLst>
      <p:ext uri="{BB962C8B-B14F-4D97-AF65-F5344CB8AC3E}">
        <p14:creationId xmlns:p14="http://schemas.microsoft.com/office/powerpoint/2010/main" val="299981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BD86B6-127C-4CA3-94B9-1B5BC59C0D0B}"/>
              </a:ext>
            </a:extLst>
          </p:cNvPr>
          <p:cNvSpPr txBox="1"/>
          <p:nvPr/>
        </p:nvSpPr>
        <p:spPr>
          <a:xfrm>
            <a:off x="532014" y="432262"/>
            <a:ext cx="4625305" cy="707886"/>
          </a:xfrm>
          <a:prstGeom prst="rect">
            <a:avLst/>
          </a:prstGeom>
          <a:noFill/>
        </p:spPr>
        <p:txBody>
          <a:bodyPr wrap="none" rtlCol="0">
            <a:spAutoFit/>
          </a:bodyPr>
          <a:lstStyle/>
          <a:p>
            <a:r>
              <a:rPr lang="en-US" sz="4000" dirty="0">
                <a:solidFill>
                  <a:srgbClr val="000000"/>
                </a:solidFill>
              </a:rPr>
              <a:t>District 75 Programs</a:t>
            </a:r>
          </a:p>
        </p:txBody>
      </p:sp>
      <p:graphicFrame>
        <p:nvGraphicFramePr>
          <p:cNvPr id="5" name="Diagram 4">
            <a:extLst>
              <a:ext uri="{FF2B5EF4-FFF2-40B4-BE49-F238E27FC236}">
                <a16:creationId xmlns:a16="http://schemas.microsoft.com/office/drawing/2014/main" id="{BD108B43-D506-4D04-9920-9C7C78EBB822}"/>
              </a:ext>
            </a:extLst>
          </p:cNvPr>
          <p:cNvGraphicFramePr/>
          <p:nvPr>
            <p:extLst>
              <p:ext uri="{D42A27DB-BD31-4B8C-83A1-F6EECF244321}">
                <p14:modId xmlns:p14="http://schemas.microsoft.com/office/powerpoint/2010/main" val="1263827919"/>
              </p:ext>
            </p:extLst>
          </p:nvPr>
        </p:nvGraphicFramePr>
        <p:xfrm>
          <a:off x="259047" y="1133271"/>
          <a:ext cx="1106288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A69B5D6E-E543-4F60-B96D-44087DBFC6B0}"/>
              </a:ext>
            </a:extLst>
          </p:cNvPr>
          <p:cNvSpPr>
            <a:spLocks noGrp="1"/>
          </p:cNvSpPr>
          <p:nvPr>
            <p:ph type="ftr" sz="quarter" idx="11"/>
          </p:nvPr>
        </p:nvSpPr>
        <p:spPr>
          <a:xfrm>
            <a:off x="8861367" y="417641"/>
            <a:ext cx="2639323" cy="365125"/>
          </a:xfrm>
        </p:spPr>
        <p:txBody>
          <a:bodyPr/>
          <a:lstStyle/>
          <a:p>
            <a:r>
              <a:rPr lang="en-US" noProof="0" dirty="0"/>
              <a:t>See page 18 of the Kindergarten Orientation Guide</a:t>
            </a:r>
          </a:p>
        </p:txBody>
      </p:sp>
      <p:sp>
        <p:nvSpPr>
          <p:cNvPr id="9" name="TextBox 8">
            <a:extLst>
              <a:ext uri="{FF2B5EF4-FFF2-40B4-BE49-F238E27FC236}">
                <a16:creationId xmlns:a16="http://schemas.microsoft.com/office/drawing/2014/main" id="{52615F4D-9FC1-44B4-A390-3731EF9135D9}"/>
              </a:ext>
            </a:extLst>
          </p:cNvPr>
          <p:cNvSpPr txBox="1"/>
          <p:nvPr/>
        </p:nvSpPr>
        <p:spPr>
          <a:xfrm>
            <a:off x="3239243" y="5103674"/>
            <a:ext cx="8082691" cy="1477328"/>
          </a:xfrm>
          <a:prstGeom prst="rect">
            <a:avLst/>
          </a:prstGeom>
          <a:solidFill>
            <a:srgbClr val="C4BFCB"/>
          </a:solidFill>
        </p:spPr>
        <p:txBody>
          <a:bodyPr wrap="square" rtlCol="0">
            <a:spAutoFit/>
          </a:bodyPr>
          <a:lstStyle/>
          <a:p>
            <a:pPr lvl="0"/>
            <a:r>
              <a:rPr lang="en-US" dirty="0"/>
              <a:t>For students with severe and multiple disabilities with a variety of difficulties that include limited language, academic and independent functioning. Classes provide a program that follows an adjusted curriculum with alternative assess to instruction, training in dally living skills, development of communication skills sensory stimulation and therapeutic interventions.</a:t>
            </a:r>
          </a:p>
        </p:txBody>
      </p:sp>
    </p:spTree>
    <p:extLst>
      <p:ext uri="{BB962C8B-B14F-4D97-AF65-F5344CB8AC3E}">
        <p14:creationId xmlns:p14="http://schemas.microsoft.com/office/powerpoint/2010/main" val="3939714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D35F34-18DD-4B20-A916-6769CF346818}"/>
              </a:ext>
            </a:extLst>
          </p:cNvPr>
          <p:cNvSpPr>
            <a:spLocks noGrp="1"/>
          </p:cNvSpPr>
          <p:nvPr>
            <p:ph type="body" idx="1"/>
          </p:nvPr>
        </p:nvSpPr>
        <p:spPr/>
        <p:txBody>
          <a:bodyPr/>
          <a:lstStyle/>
          <a:p>
            <a:r>
              <a:rPr lang="en-US" dirty="0"/>
              <a:t>Assistive Technology</a:t>
            </a:r>
          </a:p>
        </p:txBody>
      </p:sp>
      <p:sp>
        <p:nvSpPr>
          <p:cNvPr id="4" name="Slide Number Placeholder 3">
            <a:extLst>
              <a:ext uri="{FF2B5EF4-FFF2-40B4-BE49-F238E27FC236}">
                <a16:creationId xmlns:a16="http://schemas.microsoft.com/office/drawing/2014/main" id="{51A76288-8073-40AF-ABF8-13C84171091D}"/>
              </a:ext>
            </a:extLst>
          </p:cNvPr>
          <p:cNvSpPr>
            <a:spLocks noGrp="1"/>
          </p:cNvSpPr>
          <p:nvPr>
            <p:ph type="sldNum" sz="quarter" idx="12"/>
          </p:nvPr>
        </p:nvSpPr>
        <p:spPr/>
        <p:txBody>
          <a:bodyPr/>
          <a:lstStyle/>
          <a:p>
            <a:fld id="{98C0CDE5-970C-4CC4-BF43-0DA127E73E82}" type="slidenum">
              <a:rPr lang="en-US" noProof="0" smtClean="0"/>
              <a:t>23</a:t>
            </a:fld>
            <a:endParaRPr lang="en-US" noProof="0" dirty="0"/>
          </a:p>
        </p:txBody>
      </p:sp>
      <p:sp>
        <p:nvSpPr>
          <p:cNvPr id="5" name="Title 4">
            <a:extLst>
              <a:ext uri="{FF2B5EF4-FFF2-40B4-BE49-F238E27FC236}">
                <a16:creationId xmlns:a16="http://schemas.microsoft.com/office/drawing/2014/main" id="{41AD133D-A4A5-4AF3-BF86-C485844ED760}"/>
              </a:ext>
            </a:extLst>
          </p:cNvPr>
          <p:cNvSpPr>
            <a:spLocks noGrp="1"/>
          </p:cNvSpPr>
          <p:nvPr>
            <p:ph type="title"/>
          </p:nvPr>
        </p:nvSpPr>
        <p:spPr>
          <a:xfrm rot="-360000">
            <a:off x="836599" y="1084609"/>
            <a:ext cx="3933620" cy="734415"/>
          </a:xfrm>
        </p:spPr>
        <p:txBody>
          <a:bodyPr>
            <a:normAutofit fontScale="90000"/>
          </a:bodyPr>
          <a:lstStyle/>
          <a:p>
            <a:r>
              <a:rPr lang="en-US" dirty="0"/>
              <a:t>Other Programs and Services</a:t>
            </a:r>
          </a:p>
        </p:txBody>
      </p:sp>
      <p:sp>
        <p:nvSpPr>
          <p:cNvPr id="6" name="Text Placeholder 5">
            <a:extLst>
              <a:ext uri="{FF2B5EF4-FFF2-40B4-BE49-F238E27FC236}">
                <a16:creationId xmlns:a16="http://schemas.microsoft.com/office/drawing/2014/main" id="{3411E658-990D-48B3-BEEE-BA7D0DC51624}"/>
              </a:ext>
            </a:extLst>
          </p:cNvPr>
          <p:cNvSpPr>
            <a:spLocks noGrp="1"/>
          </p:cNvSpPr>
          <p:nvPr>
            <p:ph type="body" sz="quarter" idx="13"/>
          </p:nvPr>
        </p:nvSpPr>
        <p:spPr/>
        <p:txBody>
          <a:bodyPr/>
          <a:lstStyle/>
          <a:p>
            <a:r>
              <a:rPr lang="en-US" dirty="0"/>
              <a:t>Equipment and services to help your child move or communicate</a:t>
            </a:r>
          </a:p>
          <a:p>
            <a:r>
              <a:rPr lang="en-US" dirty="0"/>
              <a:t>For example: Communication Device, FM Unit, Computer</a:t>
            </a:r>
          </a:p>
          <a:p>
            <a:r>
              <a:rPr lang="en-US" dirty="0"/>
              <a:t>Once your child receives his Tech Device, assistive tech services are available to help your child, his teachers and yourself learn to use the device.</a:t>
            </a:r>
          </a:p>
        </p:txBody>
      </p:sp>
      <p:pic>
        <p:nvPicPr>
          <p:cNvPr id="9" name="Picture Placeholder 8">
            <a:extLst>
              <a:ext uri="{FF2B5EF4-FFF2-40B4-BE49-F238E27FC236}">
                <a16:creationId xmlns:a16="http://schemas.microsoft.com/office/drawing/2014/main" id="{53E99A5C-8FB0-4B5F-82B3-A7A3E781470C}"/>
              </a:ext>
            </a:extLst>
          </p:cNvPr>
          <p:cNvPicPr>
            <a:picLocks noGrp="1" noChangeAspect="1"/>
          </p:cNvPicPr>
          <p:nvPr>
            <p:ph type="pic" sz="quarter" idx="14"/>
          </p:nvPr>
        </p:nvPicPr>
        <p:blipFill>
          <a:blip r:embed="rId2"/>
          <a:srcRect l="18157" r="18157"/>
          <a:stretch>
            <a:fillRect/>
          </a:stretch>
        </p:blipFill>
        <p:spPr/>
      </p:pic>
    </p:spTree>
    <p:extLst>
      <p:ext uri="{BB962C8B-B14F-4D97-AF65-F5344CB8AC3E}">
        <p14:creationId xmlns:p14="http://schemas.microsoft.com/office/powerpoint/2010/main" val="1562442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3ACC61-E37D-4C86-A489-C9AD4D0ED34E}"/>
              </a:ext>
            </a:extLst>
          </p:cNvPr>
          <p:cNvSpPr>
            <a:spLocks noGrp="1"/>
          </p:cNvSpPr>
          <p:nvPr>
            <p:ph type="sldNum" sz="quarter" idx="12"/>
          </p:nvPr>
        </p:nvSpPr>
        <p:spPr/>
        <p:txBody>
          <a:bodyPr/>
          <a:lstStyle/>
          <a:p>
            <a:fld id="{98C0CDE5-970C-4CC4-BF43-0DA127E73E82}" type="slidenum">
              <a:rPr lang="en-US" noProof="0" smtClean="0"/>
              <a:t>24</a:t>
            </a:fld>
            <a:endParaRPr lang="en-US" noProof="0" dirty="0"/>
          </a:p>
        </p:txBody>
      </p:sp>
      <p:sp>
        <p:nvSpPr>
          <p:cNvPr id="4" name="Title 3">
            <a:extLst>
              <a:ext uri="{FF2B5EF4-FFF2-40B4-BE49-F238E27FC236}">
                <a16:creationId xmlns:a16="http://schemas.microsoft.com/office/drawing/2014/main" id="{325654F8-A742-4CDD-BD18-755AB77867B0}"/>
              </a:ext>
            </a:extLst>
          </p:cNvPr>
          <p:cNvSpPr>
            <a:spLocks noGrp="1"/>
          </p:cNvSpPr>
          <p:nvPr>
            <p:ph type="title"/>
          </p:nvPr>
        </p:nvSpPr>
        <p:spPr>
          <a:xfrm rot="21180000">
            <a:off x="315894" y="327059"/>
            <a:ext cx="4391191" cy="1325563"/>
          </a:xfrm>
        </p:spPr>
        <p:txBody>
          <a:bodyPr/>
          <a:lstStyle/>
          <a:p>
            <a:r>
              <a:rPr lang="en-US" dirty="0"/>
              <a:t>Paraprofessional Services</a:t>
            </a:r>
          </a:p>
        </p:txBody>
      </p:sp>
      <p:sp>
        <p:nvSpPr>
          <p:cNvPr id="5" name="Content Placeholder 4">
            <a:extLst>
              <a:ext uri="{FF2B5EF4-FFF2-40B4-BE49-F238E27FC236}">
                <a16:creationId xmlns:a16="http://schemas.microsoft.com/office/drawing/2014/main" id="{A689AA51-140E-48A7-BF89-399736DDD304}"/>
              </a:ext>
            </a:extLst>
          </p:cNvPr>
          <p:cNvSpPr>
            <a:spLocks noGrp="1"/>
          </p:cNvSpPr>
          <p:nvPr>
            <p:ph idx="1"/>
          </p:nvPr>
        </p:nvSpPr>
        <p:spPr>
          <a:xfrm>
            <a:off x="911225" y="1825625"/>
            <a:ext cx="10442575" cy="4351338"/>
          </a:xfrm>
        </p:spPr>
        <p:txBody>
          <a:bodyPr/>
          <a:lstStyle/>
          <a:p>
            <a:r>
              <a:rPr lang="en-US" dirty="0"/>
              <a:t>An aide assigned to work one-on-one with a Student to meet Individual Management needs such as:</a:t>
            </a:r>
          </a:p>
          <a:p>
            <a:pPr lvl="1"/>
            <a:r>
              <a:rPr lang="en-US" dirty="0"/>
              <a:t>Health</a:t>
            </a:r>
          </a:p>
          <a:p>
            <a:pPr lvl="1"/>
            <a:r>
              <a:rPr lang="en-US" dirty="0"/>
              <a:t>Behavior Management</a:t>
            </a:r>
          </a:p>
          <a:p>
            <a:pPr lvl="1"/>
            <a:r>
              <a:rPr lang="en-US" dirty="0"/>
              <a:t>Toileting </a:t>
            </a:r>
          </a:p>
          <a:p>
            <a:pPr lvl="1"/>
            <a:r>
              <a:rPr lang="en-US" dirty="0"/>
              <a:t>Interpretational Services</a:t>
            </a:r>
          </a:p>
        </p:txBody>
      </p:sp>
    </p:spTree>
    <p:extLst>
      <p:ext uri="{BB962C8B-B14F-4D97-AF65-F5344CB8AC3E}">
        <p14:creationId xmlns:p14="http://schemas.microsoft.com/office/powerpoint/2010/main" val="398295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4F1377-D7A1-40E2-8AA4-568CF75E81AD}"/>
              </a:ext>
            </a:extLst>
          </p:cNvPr>
          <p:cNvSpPr>
            <a:spLocks noGrp="1"/>
          </p:cNvSpPr>
          <p:nvPr>
            <p:ph type="sldNum" sz="quarter" idx="12"/>
          </p:nvPr>
        </p:nvSpPr>
        <p:spPr/>
        <p:txBody>
          <a:bodyPr/>
          <a:lstStyle/>
          <a:p>
            <a:fld id="{98C0CDE5-970C-4CC4-BF43-0DA127E73E82}" type="slidenum">
              <a:rPr lang="en-US" noProof="0" smtClean="0"/>
              <a:t>25</a:t>
            </a:fld>
            <a:endParaRPr lang="en-US" noProof="0" dirty="0"/>
          </a:p>
        </p:txBody>
      </p:sp>
      <p:sp>
        <p:nvSpPr>
          <p:cNvPr id="4" name="Title 3">
            <a:extLst>
              <a:ext uri="{FF2B5EF4-FFF2-40B4-BE49-F238E27FC236}">
                <a16:creationId xmlns:a16="http://schemas.microsoft.com/office/drawing/2014/main" id="{1155B917-677C-4423-A3DE-5A8B6F6B83EA}"/>
              </a:ext>
            </a:extLst>
          </p:cNvPr>
          <p:cNvSpPr>
            <a:spLocks noGrp="1"/>
          </p:cNvSpPr>
          <p:nvPr>
            <p:ph type="title"/>
          </p:nvPr>
        </p:nvSpPr>
        <p:spPr/>
        <p:txBody>
          <a:bodyPr/>
          <a:lstStyle/>
          <a:p>
            <a:r>
              <a:rPr lang="en-US" dirty="0"/>
              <a:t>Behavior Intervention Plan</a:t>
            </a:r>
          </a:p>
        </p:txBody>
      </p:sp>
      <p:sp>
        <p:nvSpPr>
          <p:cNvPr id="5" name="Content Placeholder 4">
            <a:extLst>
              <a:ext uri="{FF2B5EF4-FFF2-40B4-BE49-F238E27FC236}">
                <a16:creationId xmlns:a16="http://schemas.microsoft.com/office/drawing/2014/main" id="{463B35B8-D61B-4553-A491-A2018F76C50C}"/>
              </a:ext>
            </a:extLst>
          </p:cNvPr>
          <p:cNvSpPr>
            <a:spLocks noGrp="1"/>
          </p:cNvSpPr>
          <p:nvPr>
            <p:ph idx="1"/>
          </p:nvPr>
        </p:nvSpPr>
        <p:spPr>
          <a:xfrm>
            <a:off x="1600338" y="2262947"/>
            <a:ext cx="10442575" cy="4351338"/>
          </a:xfrm>
        </p:spPr>
        <p:txBody>
          <a:bodyPr/>
          <a:lstStyle/>
          <a:p>
            <a:r>
              <a:rPr lang="en-US" dirty="0"/>
              <a:t>The Behavior Intervention Plan (BIP) describes the strategies that the school should use to </a:t>
            </a:r>
            <a:r>
              <a:rPr lang="en-US" b="1" u="sng" dirty="0"/>
              <a:t>PREVENT</a:t>
            </a:r>
            <a:r>
              <a:rPr lang="en-US" dirty="0"/>
              <a:t> or </a:t>
            </a:r>
            <a:r>
              <a:rPr lang="en-US" b="1" u="sng" dirty="0"/>
              <a:t>ADDRESS </a:t>
            </a:r>
            <a:r>
              <a:rPr lang="en-US" dirty="0"/>
              <a:t>a child’s behavior and promote positive behavior.</a:t>
            </a:r>
          </a:p>
          <a:p>
            <a:r>
              <a:rPr lang="en-US" dirty="0"/>
              <a:t>If your child has significant challenges, make sure the IEP Team provides sufficient detail to give guidance to your child’s new school in how to manage your child’s behavior. </a:t>
            </a:r>
          </a:p>
          <a:p>
            <a:r>
              <a:rPr lang="en-US" dirty="0"/>
              <a:t>The IEP Team should include the BIP as part of your child’s Kindergarten IEP.</a:t>
            </a:r>
          </a:p>
        </p:txBody>
      </p:sp>
    </p:spTree>
    <p:extLst>
      <p:ext uri="{BB962C8B-B14F-4D97-AF65-F5344CB8AC3E}">
        <p14:creationId xmlns:p14="http://schemas.microsoft.com/office/powerpoint/2010/main" val="208938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798C30-995A-43FB-AB25-13A78ACD1F1E}"/>
              </a:ext>
            </a:extLst>
          </p:cNvPr>
          <p:cNvSpPr>
            <a:spLocks noGrp="1"/>
          </p:cNvSpPr>
          <p:nvPr>
            <p:ph type="sldNum" sz="quarter" idx="12"/>
          </p:nvPr>
        </p:nvSpPr>
        <p:spPr/>
        <p:txBody>
          <a:bodyPr/>
          <a:lstStyle/>
          <a:p>
            <a:fld id="{98C0CDE5-970C-4CC4-BF43-0DA127E73E82}" type="slidenum">
              <a:rPr lang="en-US" noProof="0" smtClean="0"/>
              <a:t>26</a:t>
            </a:fld>
            <a:endParaRPr lang="en-US" noProof="0" dirty="0"/>
          </a:p>
        </p:txBody>
      </p:sp>
      <p:sp>
        <p:nvSpPr>
          <p:cNvPr id="4" name="Title 3">
            <a:extLst>
              <a:ext uri="{FF2B5EF4-FFF2-40B4-BE49-F238E27FC236}">
                <a16:creationId xmlns:a16="http://schemas.microsoft.com/office/drawing/2014/main" id="{2BBDD8C0-E22C-4ECF-9F0E-D5E0088B0F41}"/>
              </a:ext>
            </a:extLst>
          </p:cNvPr>
          <p:cNvSpPr>
            <a:spLocks noGrp="1"/>
          </p:cNvSpPr>
          <p:nvPr>
            <p:ph type="title"/>
          </p:nvPr>
        </p:nvSpPr>
        <p:spPr/>
        <p:txBody>
          <a:bodyPr/>
          <a:lstStyle/>
          <a:p>
            <a:r>
              <a:rPr lang="en-US" dirty="0"/>
              <a:t>Accommodations</a:t>
            </a:r>
          </a:p>
        </p:txBody>
      </p:sp>
      <p:sp>
        <p:nvSpPr>
          <p:cNvPr id="5" name="Content Placeholder 4">
            <a:extLst>
              <a:ext uri="{FF2B5EF4-FFF2-40B4-BE49-F238E27FC236}">
                <a16:creationId xmlns:a16="http://schemas.microsoft.com/office/drawing/2014/main" id="{E7CFBA88-4137-4F5B-B298-626F773F1B29}"/>
              </a:ext>
            </a:extLst>
          </p:cNvPr>
          <p:cNvSpPr>
            <a:spLocks noGrp="1"/>
          </p:cNvSpPr>
          <p:nvPr>
            <p:ph idx="1"/>
          </p:nvPr>
        </p:nvSpPr>
        <p:spPr/>
        <p:txBody>
          <a:bodyPr/>
          <a:lstStyle/>
          <a:p>
            <a:r>
              <a:rPr lang="en-US" dirty="0"/>
              <a:t>Changes to the Environment, Instruction, or Materials that allow a student with a disability to access the content of complete assigned tasks.</a:t>
            </a:r>
          </a:p>
          <a:p>
            <a:r>
              <a:rPr lang="en-US" dirty="0"/>
              <a:t>Accommodations do not alter what is being taught but how it is taught.</a:t>
            </a:r>
          </a:p>
        </p:txBody>
      </p:sp>
    </p:spTree>
    <p:extLst>
      <p:ext uri="{BB962C8B-B14F-4D97-AF65-F5344CB8AC3E}">
        <p14:creationId xmlns:p14="http://schemas.microsoft.com/office/powerpoint/2010/main" val="41875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871A40-AD25-4A7F-9F0A-F821A72868DA}"/>
              </a:ext>
            </a:extLst>
          </p:cNvPr>
          <p:cNvSpPr>
            <a:spLocks noGrp="1"/>
          </p:cNvSpPr>
          <p:nvPr>
            <p:ph type="sldNum" sz="quarter" idx="12"/>
          </p:nvPr>
        </p:nvSpPr>
        <p:spPr/>
        <p:txBody>
          <a:bodyPr/>
          <a:lstStyle/>
          <a:p>
            <a:fld id="{98C0CDE5-970C-4CC4-BF43-0DA127E73E82}" type="slidenum">
              <a:rPr lang="en-US" noProof="0" smtClean="0"/>
              <a:t>27</a:t>
            </a:fld>
            <a:endParaRPr lang="en-US" noProof="0" dirty="0"/>
          </a:p>
        </p:txBody>
      </p:sp>
      <p:sp>
        <p:nvSpPr>
          <p:cNvPr id="4" name="Title 3">
            <a:extLst>
              <a:ext uri="{FF2B5EF4-FFF2-40B4-BE49-F238E27FC236}">
                <a16:creationId xmlns:a16="http://schemas.microsoft.com/office/drawing/2014/main" id="{BBB7E741-820F-4079-86E5-D0C17143BF64}"/>
              </a:ext>
            </a:extLst>
          </p:cNvPr>
          <p:cNvSpPr>
            <a:spLocks noGrp="1"/>
          </p:cNvSpPr>
          <p:nvPr>
            <p:ph type="title"/>
          </p:nvPr>
        </p:nvSpPr>
        <p:spPr/>
        <p:txBody>
          <a:bodyPr>
            <a:normAutofit/>
          </a:bodyPr>
          <a:lstStyle/>
          <a:p>
            <a:r>
              <a:rPr lang="en-US" dirty="0"/>
              <a:t>Health Transportation</a:t>
            </a:r>
          </a:p>
        </p:txBody>
      </p:sp>
      <p:sp>
        <p:nvSpPr>
          <p:cNvPr id="5" name="Content Placeholder 4">
            <a:extLst>
              <a:ext uri="{FF2B5EF4-FFF2-40B4-BE49-F238E27FC236}">
                <a16:creationId xmlns:a16="http://schemas.microsoft.com/office/drawing/2014/main" id="{30DDD5F2-296E-466C-804B-A85AC381CA41}"/>
              </a:ext>
            </a:extLst>
          </p:cNvPr>
          <p:cNvSpPr>
            <a:spLocks noGrp="1"/>
          </p:cNvSpPr>
          <p:nvPr>
            <p:ph idx="1"/>
          </p:nvPr>
        </p:nvSpPr>
        <p:spPr>
          <a:xfrm>
            <a:off x="911225" y="1959611"/>
            <a:ext cx="10442575" cy="4351338"/>
          </a:xfrm>
        </p:spPr>
        <p:txBody>
          <a:bodyPr/>
          <a:lstStyle/>
          <a:p>
            <a:r>
              <a:rPr lang="en-US" dirty="0"/>
              <a:t>If your child has Medical needs or Mobility limitations, you will need to provide your DOE Representative with some completed forms as soon as possible, so they can be reviewed before the IEP meeting. </a:t>
            </a:r>
          </a:p>
          <a:p>
            <a:r>
              <a:rPr lang="en-US" dirty="0"/>
              <a:t>You may also need to give an additional set of updated forms to the DOE before the school starts in September.</a:t>
            </a:r>
          </a:p>
        </p:txBody>
      </p:sp>
    </p:spTree>
    <p:extLst>
      <p:ext uri="{BB962C8B-B14F-4D97-AF65-F5344CB8AC3E}">
        <p14:creationId xmlns:p14="http://schemas.microsoft.com/office/powerpoint/2010/main" val="327721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E0BAA-E2A7-40C2-B6A3-E888D641042A}"/>
              </a:ext>
            </a:extLst>
          </p:cNvPr>
          <p:cNvSpPr>
            <a:spLocks noGrp="1"/>
          </p:cNvSpPr>
          <p:nvPr>
            <p:ph type="body" idx="1"/>
          </p:nvPr>
        </p:nvSpPr>
        <p:spPr/>
        <p:txBody>
          <a:bodyPr/>
          <a:lstStyle/>
          <a:p>
            <a:r>
              <a:rPr lang="en-US" dirty="0"/>
              <a:t>In Community Schools</a:t>
            </a:r>
          </a:p>
        </p:txBody>
      </p:sp>
      <p:sp>
        <p:nvSpPr>
          <p:cNvPr id="4" name="Slide Number Placeholder 3">
            <a:extLst>
              <a:ext uri="{FF2B5EF4-FFF2-40B4-BE49-F238E27FC236}">
                <a16:creationId xmlns:a16="http://schemas.microsoft.com/office/drawing/2014/main" id="{723A082A-DD82-4B80-B047-A8003718C781}"/>
              </a:ext>
            </a:extLst>
          </p:cNvPr>
          <p:cNvSpPr>
            <a:spLocks noGrp="1"/>
          </p:cNvSpPr>
          <p:nvPr>
            <p:ph type="sldNum" sz="quarter" idx="12"/>
          </p:nvPr>
        </p:nvSpPr>
        <p:spPr/>
        <p:txBody>
          <a:bodyPr/>
          <a:lstStyle/>
          <a:p>
            <a:fld id="{98C0CDE5-970C-4CC4-BF43-0DA127E73E82}" type="slidenum">
              <a:rPr lang="en-US" noProof="0" smtClean="0"/>
              <a:t>28</a:t>
            </a:fld>
            <a:endParaRPr lang="en-US" noProof="0" dirty="0"/>
          </a:p>
        </p:txBody>
      </p:sp>
      <p:sp>
        <p:nvSpPr>
          <p:cNvPr id="5" name="Title 4">
            <a:extLst>
              <a:ext uri="{FF2B5EF4-FFF2-40B4-BE49-F238E27FC236}">
                <a16:creationId xmlns:a16="http://schemas.microsoft.com/office/drawing/2014/main" id="{37B35F17-24C2-4CDF-B588-BC4B193F080F}"/>
              </a:ext>
            </a:extLst>
          </p:cNvPr>
          <p:cNvSpPr>
            <a:spLocks noGrp="1"/>
          </p:cNvSpPr>
          <p:nvPr>
            <p:ph type="title"/>
          </p:nvPr>
        </p:nvSpPr>
        <p:spPr>
          <a:xfrm rot="-360000">
            <a:off x="667472" y="1148385"/>
            <a:ext cx="3933620" cy="692773"/>
          </a:xfrm>
        </p:spPr>
        <p:txBody>
          <a:bodyPr>
            <a:noAutofit/>
          </a:bodyPr>
          <a:lstStyle/>
          <a:p>
            <a:r>
              <a:rPr lang="en-US" sz="3200" dirty="0"/>
              <a:t>Specialized Programs</a:t>
            </a:r>
          </a:p>
        </p:txBody>
      </p:sp>
      <p:sp>
        <p:nvSpPr>
          <p:cNvPr id="6" name="Text Placeholder 5">
            <a:extLst>
              <a:ext uri="{FF2B5EF4-FFF2-40B4-BE49-F238E27FC236}">
                <a16:creationId xmlns:a16="http://schemas.microsoft.com/office/drawing/2014/main" id="{851C6A29-493B-44FE-8917-4D8ADFA75324}"/>
              </a:ext>
            </a:extLst>
          </p:cNvPr>
          <p:cNvSpPr>
            <a:spLocks noGrp="1"/>
          </p:cNvSpPr>
          <p:nvPr>
            <p:ph type="body" sz="quarter" idx="13"/>
          </p:nvPr>
        </p:nvSpPr>
        <p:spPr/>
        <p:txBody>
          <a:bodyPr/>
          <a:lstStyle/>
          <a:p>
            <a:r>
              <a:rPr lang="en-US" dirty="0"/>
              <a:t>ACES (Academics, Career and Essential Skills) Program for Students with Intellectual Disabilities</a:t>
            </a:r>
          </a:p>
          <a:p>
            <a:r>
              <a:rPr lang="en-US" dirty="0"/>
              <a:t>ASD Nest</a:t>
            </a:r>
          </a:p>
          <a:p>
            <a:r>
              <a:rPr lang="en-US" dirty="0"/>
              <a:t>ASD Horizon</a:t>
            </a:r>
          </a:p>
          <a:p>
            <a:r>
              <a:rPr lang="en-US" dirty="0"/>
              <a:t>Bilingual Special Education</a:t>
            </a:r>
          </a:p>
        </p:txBody>
      </p:sp>
      <p:pic>
        <p:nvPicPr>
          <p:cNvPr id="13" name="Picture Placeholder 12">
            <a:extLst>
              <a:ext uri="{FF2B5EF4-FFF2-40B4-BE49-F238E27FC236}">
                <a16:creationId xmlns:a16="http://schemas.microsoft.com/office/drawing/2014/main" id="{CC3D540B-3D2A-48EC-A05A-FBCC78418059}"/>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l="4698" r="4698"/>
          <a:stretch>
            <a:fillRect/>
          </a:stretch>
        </p:blipFill>
        <p:spPr/>
      </p:pic>
    </p:spTree>
    <p:extLst>
      <p:ext uri="{BB962C8B-B14F-4D97-AF65-F5344CB8AC3E}">
        <p14:creationId xmlns:p14="http://schemas.microsoft.com/office/powerpoint/2010/main" val="320986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9BA52E-B957-4520-A325-48A6F1F0F014}"/>
              </a:ext>
            </a:extLst>
          </p:cNvPr>
          <p:cNvSpPr>
            <a:spLocks noGrp="1"/>
          </p:cNvSpPr>
          <p:nvPr>
            <p:ph type="sldNum" sz="quarter" idx="12"/>
          </p:nvPr>
        </p:nvSpPr>
        <p:spPr/>
        <p:txBody>
          <a:bodyPr/>
          <a:lstStyle/>
          <a:p>
            <a:fld id="{98C0CDE5-970C-4CC4-BF43-0DA127E73E82}" type="slidenum">
              <a:rPr lang="en-US" noProof="0" smtClean="0"/>
              <a:t>29</a:t>
            </a:fld>
            <a:endParaRPr lang="en-US" noProof="0" dirty="0"/>
          </a:p>
        </p:txBody>
      </p:sp>
      <p:sp>
        <p:nvSpPr>
          <p:cNvPr id="4" name="Title 3">
            <a:extLst>
              <a:ext uri="{FF2B5EF4-FFF2-40B4-BE49-F238E27FC236}">
                <a16:creationId xmlns:a16="http://schemas.microsoft.com/office/drawing/2014/main" id="{4DECB18D-89AD-477F-B136-EF9FAA66D2A6}"/>
              </a:ext>
            </a:extLst>
          </p:cNvPr>
          <p:cNvSpPr>
            <a:spLocks noGrp="1"/>
          </p:cNvSpPr>
          <p:nvPr>
            <p:ph type="title"/>
          </p:nvPr>
        </p:nvSpPr>
        <p:spPr/>
        <p:txBody>
          <a:bodyPr/>
          <a:lstStyle/>
          <a:p>
            <a:r>
              <a:rPr lang="en-US" dirty="0"/>
              <a:t>ACES Program</a:t>
            </a:r>
          </a:p>
        </p:txBody>
      </p:sp>
      <p:sp>
        <p:nvSpPr>
          <p:cNvPr id="5" name="Content Placeholder 4">
            <a:extLst>
              <a:ext uri="{FF2B5EF4-FFF2-40B4-BE49-F238E27FC236}">
                <a16:creationId xmlns:a16="http://schemas.microsoft.com/office/drawing/2014/main" id="{23415150-592F-4704-95D7-4032BA88D4B0}"/>
              </a:ext>
            </a:extLst>
          </p:cNvPr>
          <p:cNvSpPr>
            <a:spLocks noGrp="1"/>
          </p:cNvSpPr>
          <p:nvPr>
            <p:ph idx="1"/>
          </p:nvPr>
        </p:nvSpPr>
        <p:spPr>
          <a:xfrm>
            <a:off x="874712" y="1817398"/>
            <a:ext cx="10442575" cy="4310988"/>
          </a:xfrm>
        </p:spPr>
        <p:txBody>
          <a:bodyPr>
            <a:normAutofit fontScale="70000" lnSpcReduction="20000"/>
          </a:bodyPr>
          <a:lstStyle/>
          <a:p>
            <a:pPr marL="0" indent="0">
              <a:buNone/>
            </a:pPr>
            <a:r>
              <a:rPr lang="en-US" dirty="0"/>
              <a:t>Academics, Career, and Essential Skills Program:</a:t>
            </a:r>
          </a:p>
          <a:p>
            <a:r>
              <a:rPr lang="en-US" dirty="0"/>
              <a:t>The Aces program is for some students classified with Intellectual Disability (ID) whose needs can be met in a small class in a community school</a:t>
            </a:r>
          </a:p>
          <a:p>
            <a:r>
              <a:rPr lang="en-US" dirty="0"/>
              <a:t>Academic abilities and skills are significantly below grade level. Students may need additional support when working independently or in groups. Assistive technology devices may be used to support learning and interaction.</a:t>
            </a:r>
          </a:p>
          <a:p>
            <a:r>
              <a:rPr lang="en-US" dirty="0"/>
              <a:t>Students may have mild to moderate behavior challenges, but no aggressive or self-injurious behaviors. Behavior challenges may interfere with learning and social opportunities.</a:t>
            </a:r>
          </a:p>
          <a:p>
            <a:r>
              <a:rPr lang="en-US" dirty="0"/>
              <a:t>Students' ability to carry out functional life skills such as grooming, dressing, eating, keeping safe, and socializing (known as adaptive behaviors) are well below age expected levels.</a:t>
            </a:r>
          </a:p>
          <a:p>
            <a:endParaRPr lang="pt-BR" dirty="0"/>
          </a:p>
          <a:p>
            <a:endParaRPr lang="pt-BR" dirty="0"/>
          </a:p>
          <a:p>
            <a:r>
              <a:rPr lang="pt-BR" dirty="0"/>
              <a:t>Central ACES Team email: </a:t>
            </a:r>
            <a:r>
              <a:rPr lang="pt-BR" dirty="0">
                <a:hlinkClick r:id="rId2"/>
              </a:rPr>
              <a:t>ACESprograms@schools.nyc.gov.</a:t>
            </a:r>
            <a:endParaRPr lang="pt-BR" dirty="0"/>
          </a:p>
          <a:p>
            <a:r>
              <a:rPr lang="pt-BR" dirty="0"/>
              <a:t>Central ACES Team fax: 718-391-6887</a:t>
            </a:r>
          </a:p>
          <a:p>
            <a:pPr lvl="1"/>
            <a:endParaRPr lang="en-US" dirty="0"/>
          </a:p>
        </p:txBody>
      </p:sp>
    </p:spTree>
    <p:extLst>
      <p:ext uri="{BB962C8B-B14F-4D97-AF65-F5344CB8AC3E}">
        <p14:creationId xmlns:p14="http://schemas.microsoft.com/office/powerpoint/2010/main" val="162065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771647" y="844308"/>
            <a:ext cx="3933620" cy="810299"/>
          </a:xfrm>
        </p:spPr>
        <p:txBody>
          <a:bodyPr>
            <a:normAutofit/>
          </a:bodyPr>
          <a:lstStyle/>
          <a:p>
            <a:r>
              <a:rPr lang="en-US" dirty="0"/>
              <a:t>Timeline</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p:txBody>
          <a:bodyPr/>
          <a:lstStyle/>
          <a:p>
            <a:pPr algn="ctr"/>
            <a:r>
              <a:rPr lang="en-US" dirty="0"/>
              <a:t>APPLY!</a:t>
            </a:r>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808990" y="3392622"/>
            <a:ext cx="3913188" cy="2423978"/>
          </a:xfrm>
        </p:spPr>
        <p:txBody>
          <a:bodyPr>
            <a:normAutofit fontScale="92500"/>
          </a:bodyPr>
          <a:lstStyle/>
          <a:p>
            <a:r>
              <a:rPr lang="en-US" dirty="0"/>
              <a:t>Application </a:t>
            </a:r>
            <a:r>
              <a:rPr lang="en-US" dirty="0">
                <a:solidFill>
                  <a:srgbClr val="000000"/>
                </a:solidFill>
              </a:rPr>
              <a:t>Period</a:t>
            </a:r>
            <a:r>
              <a:rPr lang="en-US" b="1" dirty="0">
                <a:solidFill>
                  <a:srgbClr val="FF0000"/>
                </a:solidFill>
              </a:rPr>
              <a:t>-December 5 to January 19, 2024</a:t>
            </a:r>
          </a:p>
          <a:p>
            <a:pPr marL="0" indent="0">
              <a:buNone/>
            </a:pPr>
            <a:endParaRPr lang="en-US" b="1" dirty="0"/>
          </a:p>
          <a:p>
            <a:r>
              <a:rPr lang="en-US" dirty="0"/>
              <a:t>Families will be notified about placement in the Spring, somewhere around </a:t>
            </a:r>
            <a:r>
              <a:rPr lang="en-US" b="1" dirty="0">
                <a:solidFill>
                  <a:srgbClr val="FF0000"/>
                </a:solidFill>
              </a:rPr>
              <a:t>March 27, 2024</a:t>
            </a:r>
          </a:p>
          <a:p>
            <a:r>
              <a:rPr lang="en-US" dirty="0"/>
              <a:t>Pre-registration at schools –contact the school and schedule your pre-registration.  Bring your child and documentation listed on the Acceptance Letter</a:t>
            </a:r>
          </a:p>
        </p:txBody>
      </p:sp>
      <p:pic>
        <p:nvPicPr>
          <p:cNvPr id="17" name="Picture Placeholder 16" descr="Boy Reading Book">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rot="720000">
            <a:off x="6384187" y="209524"/>
            <a:ext cx="4647699" cy="5472101"/>
          </a:xfrm>
        </p:spPr>
      </p:pic>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Tree>
    <p:extLst>
      <p:ext uri="{BB962C8B-B14F-4D97-AF65-F5344CB8AC3E}">
        <p14:creationId xmlns:p14="http://schemas.microsoft.com/office/powerpoint/2010/main" val="3671418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AEFE40-E7D4-4983-99E7-4D586FF33106}"/>
              </a:ext>
            </a:extLst>
          </p:cNvPr>
          <p:cNvSpPr>
            <a:spLocks noGrp="1"/>
          </p:cNvSpPr>
          <p:nvPr>
            <p:ph type="sldNum" sz="quarter" idx="12"/>
          </p:nvPr>
        </p:nvSpPr>
        <p:spPr/>
        <p:txBody>
          <a:bodyPr/>
          <a:lstStyle/>
          <a:p>
            <a:fld id="{98C0CDE5-970C-4CC4-BF43-0DA127E73E82}" type="slidenum">
              <a:rPr lang="en-US" noProof="0" smtClean="0"/>
              <a:pPr/>
              <a:t>30</a:t>
            </a:fld>
            <a:endParaRPr lang="en-US" noProof="0" dirty="0"/>
          </a:p>
        </p:txBody>
      </p:sp>
      <p:sp>
        <p:nvSpPr>
          <p:cNvPr id="4" name="Title 3">
            <a:extLst>
              <a:ext uri="{FF2B5EF4-FFF2-40B4-BE49-F238E27FC236}">
                <a16:creationId xmlns:a16="http://schemas.microsoft.com/office/drawing/2014/main" id="{7162385E-FE36-4655-87AF-C93546A7790D}"/>
              </a:ext>
            </a:extLst>
          </p:cNvPr>
          <p:cNvSpPr>
            <a:spLocks noGrp="1"/>
          </p:cNvSpPr>
          <p:nvPr>
            <p:ph type="title"/>
          </p:nvPr>
        </p:nvSpPr>
        <p:spPr/>
        <p:txBody>
          <a:bodyPr/>
          <a:lstStyle/>
          <a:p>
            <a:r>
              <a:rPr lang="en-US"/>
              <a:t>ASD NEST</a:t>
            </a:r>
            <a:endParaRPr lang="en-US" dirty="0"/>
          </a:p>
        </p:txBody>
      </p:sp>
      <p:sp>
        <p:nvSpPr>
          <p:cNvPr id="5" name="Text Placeholder 4">
            <a:extLst>
              <a:ext uri="{FF2B5EF4-FFF2-40B4-BE49-F238E27FC236}">
                <a16:creationId xmlns:a16="http://schemas.microsoft.com/office/drawing/2014/main" id="{353A8488-10E4-4CBF-A653-6B18E14C9F0D}"/>
              </a:ext>
            </a:extLst>
          </p:cNvPr>
          <p:cNvSpPr>
            <a:spLocks noGrp="1"/>
          </p:cNvSpPr>
          <p:nvPr>
            <p:ph idx="1"/>
          </p:nvPr>
        </p:nvSpPr>
        <p:spPr/>
        <p:txBody>
          <a:bodyPr>
            <a:normAutofit fontScale="40000" lnSpcReduction="20000"/>
          </a:bodyPr>
          <a:lstStyle/>
          <a:p>
            <a:pPr marL="0" indent="0">
              <a:buNone/>
            </a:pPr>
            <a:r>
              <a:rPr lang="en-US" sz="3000" b="1" dirty="0"/>
              <a:t>Autism Spectrum Disorder – 2 Types of Programs:</a:t>
            </a:r>
          </a:p>
          <a:p>
            <a:pPr marL="0" indent="0">
              <a:buNone/>
            </a:pPr>
            <a:r>
              <a:rPr lang="en-US" sz="3000" b="1" u="sng" dirty="0"/>
              <a:t>ASD Nest</a:t>
            </a:r>
          </a:p>
          <a:p>
            <a:r>
              <a:rPr lang="en-US" dirty="0"/>
              <a:t>Eligible for an educational disability classification of Autism.</a:t>
            </a:r>
          </a:p>
          <a:p>
            <a:r>
              <a:rPr lang="en-US" dirty="0"/>
              <a:t>Average to above average intelligence with consistent development including verbal and nonverbal abilities, working memory, language, and attention.</a:t>
            </a:r>
          </a:p>
          <a:p>
            <a:r>
              <a:rPr lang="en-US" dirty="0"/>
              <a:t>Academic Skills on or above grade level.</a:t>
            </a:r>
          </a:p>
          <a:p>
            <a:r>
              <a:rPr lang="en-US" dirty="0"/>
              <a:t>Students are able to work Independently and in Small groups with </a:t>
            </a:r>
            <a:r>
              <a:rPr lang="en-US" dirty="0" err="1"/>
              <a:t>Mnimal</a:t>
            </a:r>
            <a:r>
              <a:rPr lang="en-US" dirty="0"/>
              <a:t> support.</a:t>
            </a:r>
          </a:p>
          <a:p>
            <a:r>
              <a:rPr lang="en-US" dirty="0"/>
              <a:t>Students participate in Standard Assessments, including New York State (NYS) Math and English Language Arts (ELA) exams.</a:t>
            </a:r>
          </a:p>
          <a:p>
            <a:r>
              <a:rPr lang="en-US" dirty="0"/>
              <a:t>Accommodations are provided as written on the Student’s IEP.</a:t>
            </a:r>
          </a:p>
          <a:p>
            <a:r>
              <a:rPr lang="en-US" dirty="0"/>
              <a:t>Language Skills on or close to age level, except in social language. These skills include:</a:t>
            </a:r>
          </a:p>
          <a:p>
            <a:pPr marL="0" indent="0">
              <a:buNone/>
            </a:pPr>
            <a:r>
              <a:rPr lang="en-US" dirty="0"/>
              <a:t>(a)   Staying on topic</a:t>
            </a:r>
          </a:p>
          <a:p>
            <a:pPr marL="0" indent="0">
              <a:buNone/>
            </a:pPr>
            <a:r>
              <a:rPr lang="en-US" dirty="0"/>
              <a:t>(b)   Using socially appropriate nonverbal gestures, responses and facial expressions</a:t>
            </a:r>
          </a:p>
          <a:p>
            <a:r>
              <a:rPr lang="en-US" dirty="0"/>
              <a:t>Mild to moderate social delays. May demonstrate challenges in interacting and/or playing with peers or adults, with handling changes in routine, and with monitoring and controlling their own emotions and behaviors.</a:t>
            </a:r>
          </a:p>
          <a:p>
            <a:endParaRPr lang="en-US" dirty="0"/>
          </a:p>
          <a:p>
            <a:endParaRPr lang="en-US" dirty="0"/>
          </a:p>
          <a:p>
            <a:r>
              <a:rPr lang="en-US" dirty="0"/>
              <a:t>Mild behavior challenges. The student is not physically aggressive, does not engage in self-injurious behaviors, and does not show “escape behaviors,” such as running away from staff or exiting the classroom or school building.</a:t>
            </a:r>
          </a:p>
          <a:p>
            <a:r>
              <a:rPr lang="en-US" dirty="0"/>
              <a:t>The class is a small Integrated Co-Teaching (ICT) class, with one special education teacher and one general education teacher. As students get older, the class size increases. There is no classroom paraprofessional.</a:t>
            </a:r>
          </a:p>
          <a:p>
            <a:endParaRPr lang="en-US" dirty="0"/>
          </a:p>
        </p:txBody>
      </p:sp>
    </p:spTree>
    <p:extLst>
      <p:ext uri="{BB962C8B-B14F-4D97-AF65-F5344CB8AC3E}">
        <p14:creationId xmlns:p14="http://schemas.microsoft.com/office/powerpoint/2010/main" val="2841726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C4B08A-FC70-4150-A1BA-DE85FC7EA749}"/>
              </a:ext>
            </a:extLst>
          </p:cNvPr>
          <p:cNvSpPr>
            <a:spLocks noGrp="1"/>
          </p:cNvSpPr>
          <p:nvPr>
            <p:ph type="sldNum" sz="quarter" idx="12"/>
          </p:nvPr>
        </p:nvSpPr>
        <p:spPr/>
        <p:txBody>
          <a:bodyPr/>
          <a:lstStyle/>
          <a:p>
            <a:fld id="{98C0CDE5-970C-4CC4-BF43-0DA127E73E82}" type="slidenum">
              <a:rPr lang="en-US" noProof="0" smtClean="0"/>
              <a:t>31</a:t>
            </a:fld>
            <a:endParaRPr lang="en-US" noProof="0" dirty="0"/>
          </a:p>
        </p:txBody>
      </p:sp>
      <p:sp>
        <p:nvSpPr>
          <p:cNvPr id="4" name="Title 3">
            <a:extLst>
              <a:ext uri="{FF2B5EF4-FFF2-40B4-BE49-F238E27FC236}">
                <a16:creationId xmlns:a16="http://schemas.microsoft.com/office/drawing/2014/main" id="{F60EE094-7D4F-4823-8D68-E82056E37BD7}"/>
              </a:ext>
            </a:extLst>
          </p:cNvPr>
          <p:cNvSpPr>
            <a:spLocks noGrp="1"/>
          </p:cNvSpPr>
          <p:nvPr>
            <p:ph type="title"/>
          </p:nvPr>
        </p:nvSpPr>
        <p:spPr/>
        <p:txBody>
          <a:bodyPr/>
          <a:lstStyle/>
          <a:p>
            <a:r>
              <a:rPr lang="en-US" dirty="0"/>
              <a:t>ASD Horizon</a:t>
            </a:r>
          </a:p>
        </p:txBody>
      </p:sp>
      <p:sp>
        <p:nvSpPr>
          <p:cNvPr id="5" name="Content Placeholder 4">
            <a:extLst>
              <a:ext uri="{FF2B5EF4-FFF2-40B4-BE49-F238E27FC236}">
                <a16:creationId xmlns:a16="http://schemas.microsoft.com/office/drawing/2014/main" id="{AC6B2DC5-EA03-40DD-BDCC-2DF720FE091E}"/>
              </a:ext>
            </a:extLst>
          </p:cNvPr>
          <p:cNvSpPr>
            <a:spLocks noGrp="1"/>
          </p:cNvSpPr>
          <p:nvPr>
            <p:ph idx="1"/>
          </p:nvPr>
        </p:nvSpPr>
        <p:spPr>
          <a:xfrm>
            <a:off x="1363425" y="1705552"/>
            <a:ext cx="10442575" cy="4351338"/>
          </a:xfrm>
        </p:spPr>
        <p:txBody>
          <a:bodyPr>
            <a:normAutofit fontScale="47500" lnSpcReduction="20000"/>
          </a:bodyPr>
          <a:lstStyle/>
          <a:p>
            <a:pPr marL="0" indent="0">
              <a:buNone/>
            </a:pPr>
            <a:r>
              <a:rPr lang="en-US" b="1" u="sng" dirty="0"/>
              <a:t>ASD Horizon</a:t>
            </a:r>
            <a:endParaRPr lang="en-US" u="sng" dirty="0"/>
          </a:p>
          <a:p>
            <a:r>
              <a:rPr lang="en-US" dirty="0"/>
              <a:t>Eligible for an educational disability classification of Autism.</a:t>
            </a:r>
          </a:p>
          <a:p>
            <a:r>
              <a:rPr lang="en-US" dirty="0"/>
              <a:t>Below average to average intelligence with areas of strengths and weaknesses.</a:t>
            </a:r>
          </a:p>
          <a:p>
            <a:r>
              <a:rPr lang="en-US" dirty="0"/>
              <a:t>Academic skills on or near grade level.</a:t>
            </a:r>
          </a:p>
          <a:p>
            <a:r>
              <a:rPr lang="en-US" dirty="0"/>
              <a:t>Students benefit from instruction based on the principles of ABA and can work independently with some support.</a:t>
            </a:r>
          </a:p>
          <a:p>
            <a:r>
              <a:rPr lang="en-US" dirty="0"/>
              <a:t>Students participate in standard assessments, including New York State (NYS) Math and English Language Arts (ELA) exams.</a:t>
            </a:r>
          </a:p>
          <a:p>
            <a:r>
              <a:rPr lang="en-US" dirty="0"/>
              <a:t>Accommodations are provided as written on the student’s IEP.</a:t>
            </a:r>
          </a:p>
          <a:p>
            <a:r>
              <a:rPr lang="en-US" dirty="0"/>
              <a:t>May have mild to moderate language difficulties. They may have difficulty expressing themselves and understanding what others are saying. They may also have difficulty with social language.</a:t>
            </a:r>
          </a:p>
          <a:p>
            <a:r>
              <a:rPr lang="en-US" dirty="0"/>
              <a:t>Students entering kindergarten can speak in at least 2-3-word, meaningful sentences.</a:t>
            </a:r>
          </a:p>
          <a:p>
            <a:r>
              <a:rPr lang="en-US" dirty="0"/>
              <a:t>May have mild to moderate delays in playing and interacting with other students. Students may participate in social activities, but often prefer to engage in activities by themselves.</a:t>
            </a:r>
          </a:p>
          <a:p>
            <a:r>
              <a:rPr lang="en-US" dirty="0"/>
              <a:t>May have mild to moderate behavior difficulties. Student is not physically aggressive, does not engage in self-injurious behaviors, and does not show “escape behaviors,” such as running away from staff or exiting the classroom or school building.</a:t>
            </a:r>
          </a:p>
          <a:p>
            <a:endParaRPr lang="en-US" dirty="0"/>
          </a:p>
          <a:p>
            <a:endParaRPr lang="en-US" dirty="0"/>
          </a:p>
          <a:p>
            <a:r>
              <a:rPr lang="en-US" dirty="0"/>
              <a:t>The program serves a maximum of eight students with autism in a Special Class (SC). The class is taught by one special education teacher and one classroom paraprofessional. Opportunities for inclusion with general education students are encouraged.</a:t>
            </a:r>
          </a:p>
          <a:p>
            <a:endParaRPr lang="en-US" dirty="0"/>
          </a:p>
        </p:txBody>
      </p:sp>
    </p:spTree>
    <p:extLst>
      <p:ext uri="{BB962C8B-B14F-4D97-AF65-F5344CB8AC3E}">
        <p14:creationId xmlns:p14="http://schemas.microsoft.com/office/powerpoint/2010/main" val="2300123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285027-E9F3-4AC3-8951-3A440BF438BB}"/>
              </a:ext>
            </a:extLst>
          </p:cNvPr>
          <p:cNvSpPr>
            <a:spLocks noGrp="1"/>
          </p:cNvSpPr>
          <p:nvPr>
            <p:ph type="sldNum" sz="quarter" idx="12"/>
          </p:nvPr>
        </p:nvSpPr>
        <p:spPr/>
        <p:txBody>
          <a:bodyPr/>
          <a:lstStyle/>
          <a:p>
            <a:fld id="{98C0CDE5-970C-4CC4-BF43-0DA127E73E82}" type="slidenum">
              <a:rPr lang="en-US" noProof="0" smtClean="0"/>
              <a:t>32</a:t>
            </a:fld>
            <a:endParaRPr lang="en-US" noProof="0" dirty="0"/>
          </a:p>
        </p:txBody>
      </p:sp>
      <p:sp>
        <p:nvSpPr>
          <p:cNvPr id="4" name="Title 3">
            <a:extLst>
              <a:ext uri="{FF2B5EF4-FFF2-40B4-BE49-F238E27FC236}">
                <a16:creationId xmlns:a16="http://schemas.microsoft.com/office/drawing/2014/main" id="{F2B1EC6C-DAB3-4074-B05B-12CB5B82784C}"/>
              </a:ext>
            </a:extLst>
          </p:cNvPr>
          <p:cNvSpPr>
            <a:spLocks noGrp="1"/>
          </p:cNvSpPr>
          <p:nvPr>
            <p:ph type="title"/>
          </p:nvPr>
        </p:nvSpPr>
        <p:spPr>
          <a:xfrm rot="21180000">
            <a:off x="280324" y="221411"/>
            <a:ext cx="4391191" cy="1459141"/>
          </a:xfrm>
        </p:spPr>
        <p:txBody>
          <a:bodyPr/>
          <a:lstStyle/>
          <a:p>
            <a:r>
              <a:rPr lang="en-US" dirty="0"/>
              <a:t>Bilingual Programs</a:t>
            </a:r>
          </a:p>
        </p:txBody>
      </p:sp>
      <p:sp>
        <p:nvSpPr>
          <p:cNvPr id="5" name="Content Placeholder 4">
            <a:extLst>
              <a:ext uri="{FF2B5EF4-FFF2-40B4-BE49-F238E27FC236}">
                <a16:creationId xmlns:a16="http://schemas.microsoft.com/office/drawing/2014/main" id="{085BA638-4F0F-4569-A41A-FAA527A11F8E}"/>
              </a:ext>
            </a:extLst>
          </p:cNvPr>
          <p:cNvSpPr>
            <a:spLocks noGrp="1"/>
          </p:cNvSpPr>
          <p:nvPr>
            <p:ph idx="1"/>
          </p:nvPr>
        </p:nvSpPr>
        <p:spPr>
          <a:xfrm>
            <a:off x="1363425" y="1777048"/>
            <a:ext cx="10442575" cy="4351338"/>
          </a:xfrm>
        </p:spPr>
        <p:txBody>
          <a:bodyPr>
            <a:normAutofit fontScale="70000" lnSpcReduction="20000"/>
          </a:bodyPr>
          <a:lstStyle/>
          <a:p>
            <a:r>
              <a:rPr lang="en-US" dirty="0"/>
              <a:t>A language other than English must be selected on the Recommended Special Education Programs/Services page of the student’s IEP.</a:t>
            </a:r>
          </a:p>
          <a:p>
            <a:r>
              <a:rPr lang="en-US" b="1" dirty="0"/>
              <a:t>Dual Language (DL)</a:t>
            </a:r>
            <a:r>
              <a:rPr lang="en-US" dirty="0"/>
              <a:t>Serves both ELLs and English-proficient students, who function as role models for each other and whose interactions support skill development in both languages.</a:t>
            </a:r>
          </a:p>
          <a:p>
            <a:pPr lvl="1"/>
            <a:r>
              <a:rPr lang="en-US" dirty="0"/>
              <a:t>Designed to continue developing the student’s home language, as well as English language skills.</a:t>
            </a:r>
          </a:p>
          <a:p>
            <a:pPr lvl="1"/>
            <a:r>
              <a:rPr lang="en-US" dirty="0"/>
              <a:t>Students receive half of their instruction in English and half of their instruction in the target (or non-English) language.</a:t>
            </a:r>
          </a:p>
          <a:p>
            <a:pPr lvl="1"/>
            <a:r>
              <a:rPr lang="en-US" dirty="0"/>
              <a:t>The goal of this program is for students to be able to read, write, and speak in both English and in their home language.</a:t>
            </a:r>
          </a:p>
          <a:p>
            <a:r>
              <a:rPr lang="en-US" b="1" dirty="0"/>
              <a:t>Transitional Bilingual Education (TBE) </a:t>
            </a:r>
            <a:r>
              <a:rPr lang="en-US" dirty="0"/>
              <a:t>Serves only ELLs.</a:t>
            </a:r>
          </a:p>
          <a:p>
            <a:pPr lvl="1"/>
            <a:r>
              <a:rPr lang="en-US" dirty="0"/>
              <a:t>Designed to support students in developing English language skills over time. Students begin to transfer skills in their home language to English by spending instructional time primarily in their home language before steadily transitioning to English.</a:t>
            </a:r>
          </a:p>
          <a:p>
            <a:pPr lvl="1"/>
            <a:r>
              <a:rPr lang="en-US" dirty="0"/>
              <a:t>In the beginning stages of English language development, about 60 percent of instructional time will take place in the student’s native language and 40 percent in English.</a:t>
            </a:r>
          </a:p>
          <a:p>
            <a:pPr lvl="1"/>
            <a:r>
              <a:rPr lang="en-US" dirty="0"/>
              <a:t>As students develop fluency in English, instructional time in English increases.</a:t>
            </a:r>
          </a:p>
          <a:p>
            <a:r>
              <a:rPr lang="en-US" b="1" dirty="0"/>
              <a:t>BSE programs </a:t>
            </a:r>
            <a:r>
              <a:rPr lang="en-US" dirty="0"/>
              <a:t>follow the New York State Learning Standards. DL and TBE programs provide students with curriculum in two languages.</a:t>
            </a:r>
          </a:p>
          <a:p>
            <a:endParaRPr lang="en-US" dirty="0"/>
          </a:p>
        </p:txBody>
      </p:sp>
    </p:spTree>
    <p:extLst>
      <p:ext uri="{BB962C8B-B14F-4D97-AF65-F5344CB8AC3E}">
        <p14:creationId xmlns:p14="http://schemas.microsoft.com/office/powerpoint/2010/main" val="2057154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45EC92-C2FA-43D4-ACAE-2C0DDCFC0440}"/>
              </a:ext>
            </a:extLst>
          </p:cNvPr>
          <p:cNvSpPr>
            <a:spLocks noGrp="1"/>
          </p:cNvSpPr>
          <p:nvPr>
            <p:ph type="sldNum" sz="quarter" idx="12"/>
          </p:nvPr>
        </p:nvSpPr>
        <p:spPr/>
        <p:txBody>
          <a:bodyPr/>
          <a:lstStyle/>
          <a:p>
            <a:fld id="{98C0CDE5-970C-4CC4-BF43-0DA127E73E82}" type="slidenum">
              <a:rPr lang="en-US" noProof="0" smtClean="0"/>
              <a:t>33</a:t>
            </a:fld>
            <a:endParaRPr lang="en-US" noProof="0" dirty="0"/>
          </a:p>
        </p:txBody>
      </p:sp>
      <p:sp>
        <p:nvSpPr>
          <p:cNvPr id="4" name="Title 3">
            <a:extLst>
              <a:ext uri="{FF2B5EF4-FFF2-40B4-BE49-F238E27FC236}">
                <a16:creationId xmlns:a16="http://schemas.microsoft.com/office/drawing/2014/main" id="{91499847-18F3-405E-B5A4-A36953DF225F}"/>
              </a:ext>
            </a:extLst>
          </p:cNvPr>
          <p:cNvSpPr>
            <a:spLocks noGrp="1"/>
          </p:cNvSpPr>
          <p:nvPr>
            <p:ph type="title"/>
          </p:nvPr>
        </p:nvSpPr>
        <p:spPr/>
        <p:txBody>
          <a:bodyPr/>
          <a:lstStyle/>
          <a:p>
            <a:r>
              <a:rPr lang="en-US" dirty="0"/>
              <a:t>Private School Placement</a:t>
            </a:r>
          </a:p>
        </p:txBody>
      </p:sp>
      <p:sp>
        <p:nvSpPr>
          <p:cNvPr id="5" name="Content Placeholder 4">
            <a:extLst>
              <a:ext uri="{FF2B5EF4-FFF2-40B4-BE49-F238E27FC236}">
                <a16:creationId xmlns:a16="http://schemas.microsoft.com/office/drawing/2014/main" id="{42422F1E-72E7-4663-9E53-41ABDB255B03}"/>
              </a:ext>
            </a:extLst>
          </p:cNvPr>
          <p:cNvSpPr>
            <a:spLocks noGrp="1"/>
          </p:cNvSpPr>
          <p:nvPr>
            <p:ph idx="1"/>
          </p:nvPr>
        </p:nvSpPr>
        <p:spPr>
          <a:xfrm>
            <a:off x="911225" y="1825625"/>
            <a:ext cx="10442575" cy="4120199"/>
          </a:xfrm>
        </p:spPr>
        <p:txBody>
          <a:bodyPr/>
          <a:lstStyle/>
          <a:p>
            <a:r>
              <a:rPr lang="en-US" dirty="0"/>
              <a:t>If you live in </a:t>
            </a:r>
            <a:r>
              <a:rPr lang="en-US" b="1" dirty="0"/>
              <a:t>New York City </a:t>
            </a:r>
            <a:r>
              <a:rPr lang="en-US" dirty="0"/>
              <a:t>and you decide to place your child in a Private or Parochial School at your own expense, your child is found eligible for Special Education, the IEP team will develop an </a:t>
            </a:r>
            <a:r>
              <a:rPr lang="en-US" b="1" i="1" dirty="0">
                <a:solidFill>
                  <a:srgbClr val="000000"/>
                </a:solidFill>
              </a:rPr>
              <a:t>Individualized Education Services Program</a:t>
            </a:r>
            <a:r>
              <a:rPr lang="en-US" b="1" dirty="0">
                <a:solidFill>
                  <a:srgbClr val="000000"/>
                </a:solidFill>
              </a:rPr>
              <a:t> </a:t>
            </a:r>
            <a:r>
              <a:rPr lang="en-US" dirty="0"/>
              <a:t>(IESP). </a:t>
            </a:r>
          </a:p>
          <a:p>
            <a:r>
              <a:rPr lang="en-US" dirty="0"/>
              <a:t>The IESP may include services such as Related Services, Special Education Teacher Support Services (SETSS), and/or transportation.</a:t>
            </a:r>
          </a:p>
        </p:txBody>
      </p:sp>
    </p:spTree>
    <p:extLst>
      <p:ext uri="{BB962C8B-B14F-4D97-AF65-F5344CB8AC3E}">
        <p14:creationId xmlns:p14="http://schemas.microsoft.com/office/powerpoint/2010/main" val="1614587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6F8583-914B-4EFD-AF83-88F020649846}"/>
              </a:ext>
            </a:extLst>
          </p:cNvPr>
          <p:cNvSpPr>
            <a:spLocks noGrp="1"/>
          </p:cNvSpPr>
          <p:nvPr>
            <p:ph type="sldNum" sz="quarter" idx="12"/>
          </p:nvPr>
        </p:nvSpPr>
        <p:spPr/>
        <p:txBody>
          <a:bodyPr/>
          <a:lstStyle/>
          <a:p>
            <a:fld id="{98C0CDE5-970C-4CC4-BF43-0DA127E73E82}" type="slidenum">
              <a:rPr lang="en-US" noProof="0" smtClean="0"/>
              <a:pPr/>
              <a:t>34</a:t>
            </a:fld>
            <a:endParaRPr lang="en-US" noProof="0" dirty="0"/>
          </a:p>
        </p:txBody>
      </p:sp>
      <p:sp>
        <p:nvSpPr>
          <p:cNvPr id="10" name="Title 9">
            <a:extLst>
              <a:ext uri="{FF2B5EF4-FFF2-40B4-BE49-F238E27FC236}">
                <a16:creationId xmlns:a16="http://schemas.microsoft.com/office/drawing/2014/main" id="{564EC088-5BB0-4D58-9AD9-71A41F195BDC}"/>
              </a:ext>
            </a:extLst>
          </p:cNvPr>
          <p:cNvSpPr>
            <a:spLocks noGrp="1"/>
          </p:cNvSpPr>
          <p:nvPr>
            <p:ph type="title"/>
          </p:nvPr>
        </p:nvSpPr>
        <p:spPr/>
        <p:txBody>
          <a:bodyPr>
            <a:normAutofit fontScale="90000"/>
          </a:bodyPr>
          <a:lstStyle/>
          <a:p>
            <a:r>
              <a:rPr lang="en-US" dirty="0"/>
              <a:t>Other Educational Settings</a:t>
            </a:r>
          </a:p>
        </p:txBody>
      </p:sp>
      <p:sp>
        <p:nvSpPr>
          <p:cNvPr id="6" name="Rectangle 1">
            <a:extLst>
              <a:ext uri="{FF2B5EF4-FFF2-40B4-BE49-F238E27FC236}">
                <a16:creationId xmlns:a16="http://schemas.microsoft.com/office/drawing/2014/main" id="{874394BD-92EC-4835-B9DC-9711AC557C7D}"/>
              </a:ext>
            </a:extLst>
          </p:cNvPr>
          <p:cNvSpPr>
            <a:spLocks noGrp="1" noChangeArrowheads="1"/>
          </p:cNvSpPr>
          <p:nvPr>
            <p:ph idx="1"/>
          </p:nvPr>
        </p:nvSpPr>
        <p:spPr>
          <a:xfrm>
            <a:off x="1525370" y="1677843"/>
            <a:ext cx="10442575" cy="4351338"/>
          </a:xfrm>
        </p:spPr>
        <p:txBody>
          <a:bodyPr>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buNone/>
            </a:pPr>
            <a:r>
              <a:rPr lang="en-US" altLang="en-US" sz="2000" b="1" dirty="0">
                <a:solidFill>
                  <a:srgbClr val="000000"/>
                </a:solidFill>
              </a:rPr>
              <a:t>NY State Education Department Approved Non-Public Schools</a:t>
            </a:r>
          </a:p>
          <a:p>
            <a:pPr lvl="1"/>
            <a:r>
              <a:rPr lang="en-US" altLang="en-US" sz="2000" dirty="0">
                <a:solidFill>
                  <a:srgbClr val="000000"/>
                </a:solidFill>
              </a:rPr>
              <a:t>These schools serve students with disabilities. They provide programs for children whose educational needs cannot be met in public school programs.</a:t>
            </a:r>
          </a:p>
          <a:p>
            <a:pPr lvl="1"/>
            <a:r>
              <a:rPr lang="en-US" altLang="en-US" sz="2000" dirty="0">
                <a:solidFill>
                  <a:srgbClr val="000000"/>
                </a:solidFill>
              </a:rPr>
              <a:t>The IEP team will only consider these schools when all public school settings cannot meet your child’s needs.</a:t>
            </a:r>
          </a:p>
          <a:p>
            <a:pPr lvl="1"/>
            <a:endParaRPr lang="en-US" altLang="en-US" sz="2000" dirty="0">
              <a:solidFill>
                <a:srgbClr val="000000"/>
              </a:solidFill>
            </a:endParaRPr>
          </a:p>
          <a:p>
            <a:pPr marL="0" lvl="0" indent="0">
              <a:buNone/>
            </a:pPr>
            <a:r>
              <a:rPr lang="en-US" altLang="en-US" sz="2000" b="1" dirty="0">
                <a:solidFill>
                  <a:srgbClr val="000000"/>
                </a:solidFill>
              </a:rPr>
              <a:t>Residential School Settings</a:t>
            </a:r>
          </a:p>
          <a:p>
            <a:pPr marL="0" lvl="0" indent="0">
              <a:buNone/>
            </a:pPr>
            <a:endParaRPr lang="en-US" altLang="en-US" sz="2000" dirty="0">
              <a:solidFill>
                <a:srgbClr val="000000"/>
              </a:solidFill>
            </a:endParaRPr>
          </a:p>
          <a:p>
            <a:pPr marL="0" lvl="0" indent="0">
              <a:buNone/>
            </a:pPr>
            <a:r>
              <a:rPr lang="en-US" altLang="en-US" sz="2000" b="1" dirty="0">
                <a:solidFill>
                  <a:srgbClr val="000000"/>
                </a:solidFill>
              </a:rPr>
              <a:t>Home/Hospital Settings</a:t>
            </a:r>
          </a:p>
          <a:p>
            <a:pPr marL="0" lvl="0" indent="0">
              <a:buNone/>
            </a:pPr>
            <a:br>
              <a:rPr lang="en-US" altLang="en-US" sz="2000" dirty="0">
                <a:solidFill>
                  <a:srgbClr val="000000"/>
                </a:solidFill>
              </a:rPr>
            </a:br>
            <a:r>
              <a:rPr lang="en-US" altLang="en-US" sz="2000" b="1" dirty="0">
                <a:solidFill>
                  <a:srgbClr val="000000"/>
                </a:solidFill>
              </a:rPr>
              <a:t>Charter Schools</a:t>
            </a:r>
          </a:p>
          <a:p>
            <a:r>
              <a:rPr lang="en-US" altLang="en-US" sz="2000" dirty="0">
                <a:solidFill>
                  <a:srgbClr val="000000"/>
                </a:solidFill>
              </a:rPr>
              <a:t>If you are considering a Charter School, ask their staff about how the school provides Special Education Services.</a:t>
            </a:r>
          </a:p>
          <a:p>
            <a:pPr lvl="0"/>
            <a:r>
              <a:rPr lang="en-US" altLang="en-US" sz="2000" dirty="0">
                <a:solidFill>
                  <a:srgbClr val="000000"/>
                </a:solidFill>
              </a:rPr>
              <a:t>The DOE will work with your child's Charter School to ensure that they will receive IEP-recommended programs and services at that Charter School.</a:t>
            </a:r>
          </a:p>
        </p:txBody>
      </p:sp>
    </p:spTree>
    <p:extLst>
      <p:ext uri="{BB962C8B-B14F-4D97-AF65-F5344CB8AC3E}">
        <p14:creationId xmlns:p14="http://schemas.microsoft.com/office/powerpoint/2010/main" val="1565453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F769EF-29A1-45F7-B5E1-B7560EDC9F00}"/>
              </a:ext>
            </a:extLst>
          </p:cNvPr>
          <p:cNvSpPr>
            <a:spLocks noGrp="1"/>
          </p:cNvSpPr>
          <p:nvPr>
            <p:ph type="sldNum" sz="quarter" idx="12"/>
          </p:nvPr>
        </p:nvSpPr>
        <p:spPr/>
        <p:txBody>
          <a:bodyPr/>
          <a:lstStyle/>
          <a:p>
            <a:fld id="{98C0CDE5-970C-4CC4-BF43-0DA127E73E82}" type="slidenum">
              <a:rPr lang="en-US" noProof="0" smtClean="0"/>
              <a:t>35</a:t>
            </a:fld>
            <a:endParaRPr lang="en-US" noProof="0" dirty="0"/>
          </a:p>
        </p:txBody>
      </p:sp>
      <p:sp>
        <p:nvSpPr>
          <p:cNvPr id="4" name="Title 3">
            <a:extLst>
              <a:ext uri="{FF2B5EF4-FFF2-40B4-BE49-F238E27FC236}">
                <a16:creationId xmlns:a16="http://schemas.microsoft.com/office/drawing/2014/main" id="{2A2D2329-28FC-4856-8471-C0DADCB8871D}"/>
              </a:ext>
            </a:extLst>
          </p:cNvPr>
          <p:cNvSpPr>
            <a:spLocks noGrp="1"/>
          </p:cNvSpPr>
          <p:nvPr>
            <p:ph type="title"/>
          </p:nvPr>
        </p:nvSpPr>
        <p:spPr/>
        <p:txBody>
          <a:bodyPr/>
          <a:lstStyle/>
          <a:p>
            <a:r>
              <a:rPr lang="en-US" dirty="0"/>
              <a:t>Preparing for your meeting</a:t>
            </a:r>
          </a:p>
        </p:txBody>
      </p:sp>
      <p:sp>
        <p:nvSpPr>
          <p:cNvPr id="5" name="Content Placeholder 4">
            <a:extLst>
              <a:ext uri="{FF2B5EF4-FFF2-40B4-BE49-F238E27FC236}">
                <a16:creationId xmlns:a16="http://schemas.microsoft.com/office/drawing/2014/main" id="{604B904E-98A5-4B3E-B6E6-0B7AE4352AA9}"/>
              </a:ext>
            </a:extLst>
          </p:cNvPr>
          <p:cNvSpPr>
            <a:spLocks noGrp="1"/>
          </p:cNvSpPr>
          <p:nvPr>
            <p:ph idx="1"/>
          </p:nvPr>
        </p:nvSpPr>
        <p:spPr>
          <a:xfrm>
            <a:off x="1640897" y="1758576"/>
            <a:ext cx="10442575" cy="4270375"/>
          </a:xfrm>
        </p:spPr>
        <p:txBody>
          <a:bodyPr/>
          <a:lstStyle/>
          <a:p>
            <a:r>
              <a:rPr lang="en-US" dirty="0"/>
              <a:t>Familiarize yourself with the Process</a:t>
            </a:r>
          </a:p>
          <a:p>
            <a:r>
              <a:rPr lang="en-US" dirty="0"/>
              <a:t>Request and Review Evaluations/Progress Notes</a:t>
            </a:r>
          </a:p>
          <a:p>
            <a:r>
              <a:rPr lang="en-US" dirty="0"/>
              <a:t>Familiarize yourself with Special Education Programs/Services</a:t>
            </a:r>
          </a:p>
          <a:p>
            <a:r>
              <a:rPr lang="en-US" dirty="0"/>
              <a:t>Create a List of Supports and Services your Child needs</a:t>
            </a:r>
          </a:p>
          <a:p>
            <a:r>
              <a:rPr lang="en-US" dirty="0"/>
              <a:t>Bring someone to the meeting to help support you and take notes</a:t>
            </a:r>
          </a:p>
          <a:p>
            <a:r>
              <a:rPr lang="en-US" dirty="0"/>
              <a:t>Bring a Therapist/Teacher or someone who knows your child and may be able to assist in recommending an appropriate Kindergarten class and Service</a:t>
            </a:r>
          </a:p>
        </p:txBody>
      </p:sp>
    </p:spTree>
    <p:extLst>
      <p:ext uri="{BB962C8B-B14F-4D97-AF65-F5344CB8AC3E}">
        <p14:creationId xmlns:p14="http://schemas.microsoft.com/office/powerpoint/2010/main" val="1788914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24458F-CEF0-4EED-811A-248E6A2D42C9}"/>
              </a:ext>
            </a:extLst>
          </p:cNvPr>
          <p:cNvSpPr>
            <a:spLocks noGrp="1"/>
          </p:cNvSpPr>
          <p:nvPr>
            <p:ph type="sldNum" sz="quarter" idx="12"/>
          </p:nvPr>
        </p:nvSpPr>
        <p:spPr/>
        <p:txBody>
          <a:bodyPr/>
          <a:lstStyle/>
          <a:p>
            <a:fld id="{98C0CDE5-970C-4CC4-BF43-0DA127E73E82}" type="slidenum">
              <a:rPr lang="en-US" noProof="0" smtClean="0"/>
              <a:t>36</a:t>
            </a:fld>
            <a:endParaRPr lang="en-US" noProof="0" dirty="0"/>
          </a:p>
        </p:txBody>
      </p:sp>
      <p:sp>
        <p:nvSpPr>
          <p:cNvPr id="4" name="Title 3">
            <a:extLst>
              <a:ext uri="{FF2B5EF4-FFF2-40B4-BE49-F238E27FC236}">
                <a16:creationId xmlns:a16="http://schemas.microsoft.com/office/drawing/2014/main" id="{64C78F13-D163-4294-8564-D95AACB16C8D}"/>
              </a:ext>
            </a:extLst>
          </p:cNvPr>
          <p:cNvSpPr>
            <a:spLocks noGrp="1"/>
          </p:cNvSpPr>
          <p:nvPr>
            <p:ph type="title"/>
          </p:nvPr>
        </p:nvSpPr>
        <p:spPr/>
        <p:txBody>
          <a:bodyPr/>
          <a:lstStyle/>
          <a:p>
            <a:r>
              <a:rPr lang="en-US" dirty="0"/>
              <a:t>What to do?</a:t>
            </a:r>
          </a:p>
        </p:txBody>
      </p:sp>
      <p:sp>
        <p:nvSpPr>
          <p:cNvPr id="5" name="Content Placeholder 4">
            <a:extLst>
              <a:ext uri="{FF2B5EF4-FFF2-40B4-BE49-F238E27FC236}">
                <a16:creationId xmlns:a16="http://schemas.microsoft.com/office/drawing/2014/main" id="{24FAE3E9-14B2-48D7-9042-A38526D3B576}"/>
              </a:ext>
            </a:extLst>
          </p:cNvPr>
          <p:cNvSpPr>
            <a:spLocks noGrp="1"/>
          </p:cNvSpPr>
          <p:nvPr>
            <p:ph idx="1"/>
          </p:nvPr>
        </p:nvSpPr>
        <p:spPr>
          <a:xfrm>
            <a:off x="874712" y="2047298"/>
            <a:ext cx="10442575" cy="4351338"/>
          </a:xfrm>
        </p:spPr>
        <p:txBody>
          <a:bodyPr/>
          <a:lstStyle/>
          <a:p>
            <a:r>
              <a:rPr lang="en-US" dirty="0"/>
              <a:t>If at anytime during your child’s IEP meeting you do not agree with the other team members’ recommendation you should first attempt to resolve your differences at the IEP meeting.</a:t>
            </a:r>
          </a:p>
          <a:p>
            <a:r>
              <a:rPr lang="en-US" dirty="0"/>
              <a:t>If you cannot come to a resolution at the first IEP meeting, you should ask for a new IEP meeting, request mediation or an impartial hearing.</a:t>
            </a:r>
          </a:p>
        </p:txBody>
      </p:sp>
    </p:spTree>
    <p:extLst>
      <p:ext uri="{BB962C8B-B14F-4D97-AF65-F5344CB8AC3E}">
        <p14:creationId xmlns:p14="http://schemas.microsoft.com/office/powerpoint/2010/main" val="3174369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002643-5031-412B-B25A-E6EB055D6099}"/>
              </a:ext>
            </a:extLst>
          </p:cNvPr>
          <p:cNvSpPr>
            <a:spLocks noGrp="1"/>
          </p:cNvSpPr>
          <p:nvPr>
            <p:ph type="sldNum" sz="quarter" idx="12"/>
          </p:nvPr>
        </p:nvSpPr>
        <p:spPr/>
        <p:txBody>
          <a:bodyPr/>
          <a:lstStyle/>
          <a:p>
            <a:fld id="{98C0CDE5-970C-4CC4-BF43-0DA127E73E82}" type="slidenum">
              <a:rPr lang="en-US" noProof="0" smtClean="0"/>
              <a:t>37</a:t>
            </a:fld>
            <a:endParaRPr lang="en-US" noProof="0" dirty="0"/>
          </a:p>
        </p:txBody>
      </p:sp>
      <p:sp>
        <p:nvSpPr>
          <p:cNvPr id="4" name="Title 3">
            <a:extLst>
              <a:ext uri="{FF2B5EF4-FFF2-40B4-BE49-F238E27FC236}">
                <a16:creationId xmlns:a16="http://schemas.microsoft.com/office/drawing/2014/main" id="{2C17A640-17CE-4DC4-817C-4C32F290C1ED}"/>
              </a:ext>
            </a:extLst>
          </p:cNvPr>
          <p:cNvSpPr>
            <a:spLocks noGrp="1"/>
          </p:cNvSpPr>
          <p:nvPr>
            <p:ph type="title"/>
          </p:nvPr>
        </p:nvSpPr>
        <p:spPr/>
        <p:txBody>
          <a:bodyPr/>
          <a:lstStyle/>
          <a:p>
            <a:r>
              <a:rPr lang="en-US" dirty="0"/>
              <a:t>What If?</a:t>
            </a:r>
          </a:p>
        </p:txBody>
      </p:sp>
      <p:sp>
        <p:nvSpPr>
          <p:cNvPr id="5" name="Content Placeholder 4">
            <a:extLst>
              <a:ext uri="{FF2B5EF4-FFF2-40B4-BE49-F238E27FC236}">
                <a16:creationId xmlns:a16="http://schemas.microsoft.com/office/drawing/2014/main" id="{1A2F4B34-D647-4472-9804-99DC16B2DC3A}"/>
              </a:ext>
            </a:extLst>
          </p:cNvPr>
          <p:cNvSpPr>
            <a:spLocks noGrp="1"/>
          </p:cNvSpPr>
          <p:nvPr>
            <p:ph idx="1"/>
          </p:nvPr>
        </p:nvSpPr>
        <p:spPr>
          <a:xfrm>
            <a:off x="1428461" y="1511589"/>
            <a:ext cx="10442575" cy="4307320"/>
          </a:xfrm>
        </p:spPr>
        <p:txBody>
          <a:bodyPr>
            <a:normAutofit/>
          </a:bodyPr>
          <a:lstStyle/>
          <a:p>
            <a:r>
              <a:rPr lang="en-US" dirty="0"/>
              <a:t>What if the school that admits my child through the Kindergarten process cannot implement my child’s IEP?</a:t>
            </a:r>
          </a:p>
          <a:p>
            <a:pPr lvl="1"/>
            <a:r>
              <a:rPr lang="en-US" dirty="0"/>
              <a:t>All community schools will be expected to support all students</a:t>
            </a:r>
          </a:p>
          <a:p>
            <a:pPr lvl="1"/>
            <a:r>
              <a:rPr lang="en-US" dirty="0"/>
              <a:t>If the school cannot implement your child’s kindergarten IEP, the school may meet with you to amend the IEP to include a different set of appropriate services that can meet your child’s needs.</a:t>
            </a:r>
          </a:p>
          <a:p>
            <a:pPr lvl="1"/>
            <a:r>
              <a:rPr lang="en-US" dirty="0"/>
              <a:t>If the school states that it cannot implement your child’s IEP because they do not have a particular special education class such as an ICT or Special Class, you can email </a:t>
            </a:r>
            <a:r>
              <a:rPr lang="en-US" dirty="0">
                <a:hlinkClick r:id="rId3"/>
              </a:rPr>
              <a:t>turning5@schools.nyc.gov</a:t>
            </a:r>
            <a:endParaRPr lang="en-US" dirty="0"/>
          </a:p>
          <a:p>
            <a:pPr lvl="1"/>
            <a:r>
              <a:rPr lang="en-US" dirty="0"/>
              <a:t>Or contact District 31 school Superintendent Dr. Marion Wilson</a:t>
            </a:r>
            <a:br>
              <a:rPr lang="it-IT" dirty="0"/>
            </a:br>
            <a:r>
              <a:rPr lang="it-IT" dirty="0"/>
              <a:t>715 Ocean Terrace Staten Island, NY 10301 718-420-5657</a:t>
            </a:r>
          </a:p>
          <a:p>
            <a:pPr lvl="1"/>
            <a:endParaRPr lang="en-US" dirty="0"/>
          </a:p>
        </p:txBody>
      </p:sp>
    </p:spTree>
    <p:extLst>
      <p:ext uri="{BB962C8B-B14F-4D97-AF65-F5344CB8AC3E}">
        <p14:creationId xmlns:p14="http://schemas.microsoft.com/office/powerpoint/2010/main" val="1566062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BE076B-1F3F-4B30-849A-6C37CF7DC389}"/>
              </a:ext>
            </a:extLst>
          </p:cNvPr>
          <p:cNvSpPr>
            <a:spLocks noGrp="1"/>
          </p:cNvSpPr>
          <p:nvPr>
            <p:ph type="sldNum" sz="quarter" idx="12"/>
          </p:nvPr>
        </p:nvSpPr>
        <p:spPr/>
        <p:txBody>
          <a:bodyPr/>
          <a:lstStyle/>
          <a:p>
            <a:fld id="{98C0CDE5-970C-4CC4-BF43-0DA127E73E82}" type="slidenum">
              <a:rPr lang="en-US" noProof="0" smtClean="0"/>
              <a:t>38</a:t>
            </a:fld>
            <a:endParaRPr lang="en-US" noProof="0" dirty="0"/>
          </a:p>
        </p:txBody>
      </p:sp>
      <p:sp>
        <p:nvSpPr>
          <p:cNvPr id="4" name="Title 3">
            <a:extLst>
              <a:ext uri="{FF2B5EF4-FFF2-40B4-BE49-F238E27FC236}">
                <a16:creationId xmlns:a16="http://schemas.microsoft.com/office/drawing/2014/main" id="{5AD13B15-ACAD-406E-AD79-E192CC12047A}"/>
              </a:ext>
            </a:extLst>
          </p:cNvPr>
          <p:cNvSpPr>
            <a:spLocks noGrp="1"/>
          </p:cNvSpPr>
          <p:nvPr>
            <p:ph type="title"/>
          </p:nvPr>
        </p:nvSpPr>
        <p:spPr/>
        <p:txBody>
          <a:bodyPr/>
          <a:lstStyle/>
          <a:p>
            <a:r>
              <a:rPr lang="en-US" dirty="0"/>
              <a:t>Remember….</a:t>
            </a:r>
          </a:p>
        </p:txBody>
      </p:sp>
      <p:sp>
        <p:nvSpPr>
          <p:cNvPr id="5" name="Text Placeholder 4">
            <a:extLst>
              <a:ext uri="{FF2B5EF4-FFF2-40B4-BE49-F238E27FC236}">
                <a16:creationId xmlns:a16="http://schemas.microsoft.com/office/drawing/2014/main" id="{2A6BF7CC-252D-47FD-A75C-C83B6E34741F}"/>
              </a:ext>
            </a:extLst>
          </p:cNvPr>
          <p:cNvSpPr>
            <a:spLocks noGrp="1"/>
          </p:cNvSpPr>
          <p:nvPr>
            <p:ph type="body" sz="quarter" idx="13"/>
          </p:nvPr>
        </p:nvSpPr>
        <p:spPr>
          <a:xfrm>
            <a:off x="1444441" y="2373246"/>
            <a:ext cx="9303119" cy="2111508"/>
          </a:xfrm>
        </p:spPr>
        <p:txBody>
          <a:bodyPr>
            <a:normAutofit fontScale="25000" lnSpcReduction="20000"/>
          </a:bodyPr>
          <a:lstStyle/>
          <a:p>
            <a:r>
              <a:rPr lang="en-US" sz="11200" b="1" dirty="0"/>
              <a:t>We are Here to Help!</a:t>
            </a:r>
          </a:p>
          <a:p>
            <a:pPr algn="l"/>
            <a:r>
              <a:rPr lang="en-US" dirty="0"/>
              <a:t>Michelle Kahn, Director of First Foot Forward				mkahn@sijcc.com</a:t>
            </a:r>
          </a:p>
          <a:p>
            <a:pPr algn="l"/>
            <a:r>
              <a:rPr lang="en-US" dirty="0"/>
              <a:t>Stephanie Prasenski, FFF Education Coordinator			sprasenski@sijcc.com</a:t>
            </a:r>
          </a:p>
          <a:p>
            <a:pPr algn="l"/>
            <a:r>
              <a:rPr lang="en-US" dirty="0"/>
              <a:t>Jennifer Karczewski, IEP Coordinator				jkarczewski@sijcc.com</a:t>
            </a:r>
          </a:p>
          <a:p>
            <a:pPr algn="l"/>
            <a:r>
              <a:rPr lang="en-US" dirty="0"/>
              <a:t>Laureen Casale, IEP Coordinator					lcasale@sijcc.com</a:t>
            </a:r>
          </a:p>
          <a:p>
            <a:pPr algn="l"/>
            <a:r>
              <a:rPr lang="en-US" dirty="0"/>
              <a:t>Allison Romeo, Clinical Supervisor					aromeo@sijcc.com	</a:t>
            </a:r>
          </a:p>
          <a:p>
            <a:pPr algn="l"/>
            <a:r>
              <a:rPr lang="en-US" dirty="0"/>
              <a:t>Diane Recca, Parent Coordinator 					drecca@sijcc.com</a:t>
            </a:r>
          </a:p>
          <a:p>
            <a:endParaRPr lang="en-US" sz="2000" b="1" dirty="0"/>
          </a:p>
        </p:txBody>
      </p:sp>
    </p:spTree>
    <p:extLst>
      <p:ext uri="{BB962C8B-B14F-4D97-AF65-F5344CB8AC3E}">
        <p14:creationId xmlns:p14="http://schemas.microsoft.com/office/powerpoint/2010/main" val="985802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86A1B5-AB86-4DCD-8C6D-8F65C7C3ECED}"/>
              </a:ext>
            </a:extLst>
          </p:cNvPr>
          <p:cNvSpPr>
            <a:spLocks noGrp="1"/>
          </p:cNvSpPr>
          <p:nvPr>
            <p:ph type="sldNum" sz="quarter" idx="12"/>
          </p:nvPr>
        </p:nvSpPr>
        <p:spPr/>
        <p:txBody>
          <a:bodyPr/>
          <a:lstStyle/>
          <a:p>
            <a:fld id="{98C0CDE5-970C-4CC4-BF43-0DA127E73E82}" type="slidenum">
              <a:rPr lang="en-US" noProof="0" smtClean="0"/>
              <a:t>39</a:t>
            </a:fld>
            <a:endParaRPr lang="en-US" noProof="0" dirty="0"/>
          </a:p>
        </p:txBody>
      </p:sp>
      <p:sp>
        <p:nvSpPr>
          <p:cNvPr id="4" name="Title 3">
            <a:extLst>
              <a:ext uri="{FF2B5EF4-FFF2-40B4-BE49-F238E27FC236}">
                <a16:creationId xmlns:a16="http://schemas.microsoft.com/office/drawing/2014/main" id="{FC42C6B8-5B66-4E84-B476-30F7C19E5A44}"/>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D97D7701-1A45-4614-8065-00F9862A3737}"/>
              </a:ext>
            </a:extLst>
          </p:cNvPr>
          <p:cNvSpPr>
            <a:spLocks noGrp="1"/>
          </p:cNvSpPr>
          <p:nvPr>
            <p:ph idx="1"/>
          </p:nvPr>
        </p:nvSpPr>
        <p:spPr>
          <a:xfrm>
            <a:off x="911225" y="1825625"/>
            <a:ext cx="10442575" cy="2589357"/>
          </a:xfrm>
        </p:spPr>
        <p:txBody>
          <a:bodyPr/>
          <a:lstStyle/>
          <a:p>
            <a:r>
              <a:rPr lang="en-US" dirty="0"/>
              <a:t>Information in this Presentation was provided using the following Sources:</a:t>
            </a:r>
          </a:p>
          <a:p>
            <a:pPr lvl="1"/>
            <a:r>
              <a:rPr lang="en-US" dirty="0"/>
              <a:t>Kindergarten Orientation Guide: NYC Department of Education</a:t>
            </a:r>
          </a:p>
          <a:p>
            <a:pPr lvl="1"/>
            <a:r>
              <a:rPr lang="en-US" dirty="0"/>
              <a:t>Welcome to Kindergarten: NYC Department of Education</a:t>
            </a:r>
          </a:p>
          <a:p>
            <a:pPr lvl="1"/>
            <a:r>
              <a:rPr lang="en-US" dirty="0">
                <a:solidFill>
                  <a:srgbClr val="000000"/>
                </a:solidFill>
                <a:hlinkClick r:id="rId2"/>
              </a:rPr>
              <a:t>www.schools.nyc.gov</a:t>
            </a:r>
            <a:endParaRPr lang="en-US" dirty="0">
              <a:solidFill>
                <a:srgbClr val="000000"/>
              </a:solidFill>
            </a:endParaRPr>
          </a:p>
          <a:p>
            <a:pPr lvl="1"/>
            <a:endParaRPr lang="en-US" dirty="0"/>
          </a:p>
          <a:p>
            <a:pPr lvl="1"/>
            <a:endParaRPr lang="en-US" dirty="0"/>
          </a:p>
          <a:p>
            <a:pPr lvl="1"/>
            <a:endParaRPr lang="en-US" dirty="0"/>
          </a:p>
        </p:txBody>
      </p:sp>
    </p:spTree>
    <p:extLst>
      <p:ext uri="{BB962C8B-B14F-4D97-AF65-F5344CB8AC3E}">
        <p14:creationId xmlns:p14="http://schemas.microsoft.com/office/powerpoint/2010/main" val="629860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48D5AF-F5EA-480B-8731-6C8CF6836F19}"/>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4" name="Title 3">
            <a:extLst>
              <a:ext uri="{FF2B5EF4-FFF2-40B4-BE49-F238E27FC236}">
                <a16:creationId xmlns:a16="http://schemas.microsoft.com/office/drawing/2014/main" id="{3CA09B6A-CD30-4378-886D-67F7D7488386}"/>
              </a:ext>
            </a:extLst>
          </p:cNvPr>
          <p:cNvSpPr>
            <a:spLocks noGrp="1"/>
          </p:cNvSpPr>
          <p:nvPr>
            <p:ph type="title"/>
          </p:nvPr>
        </p:nvSpPr>
        <p:spPr/>
        <p:txBody>
          <a:bodyPr/>
          <a:lstStyle/>
          <a:p>
            <a:r>
              <a:rPr lang="en-US" dirty="0"/>
              <a:t>Transitioning</a:t>
            </a:r>
          </a:p>
        </p:txBody>
      </p:sp>
      <p:sp>
        <p:nvSpPr>
          <p:cNvPr id="5" name="Content Placeholder 4">
            <a:extLst>
              <a:ext uri="{FF2B5EF4-FFF2-40B4-BE49-F238E27FC236}">
                <a16:creationId xmlns:a16="http://schemas.microsoft.com/office/drawing/2014/main" id="{1CE2D03A-2A44-4313-86BF-5CD9893FF0F7}"/>
              </a:ext>
            </a:extLst>
          </p:cNvPr>
          <p:cNvSpPr>
            <a:spLocks noGrp="1"/>
          </p:cNvSpPr>
          <p:nvPr>
            <p:ph sz="half" idx="1"/>
          </p:nvPr>
        </p:nvSpPr>
        <p:spPr/>
        <p:txBody>
          <a:bodyPr/>
          <a:lstStyle/>
          <a:p>
            <a:pPr marL="0" indent="0">
              <a:buNone/>
            </a:pPr>
            <a:r>
              <a:rPr lang="en-US" b="1" dirty="0"/>
              <a:t>Families of all children entering Kindergarten next School Year</a:t>
            </a:r>
          </a:p>
          <a:p>
            <a:pPr lvl="1"/>
            <a:r>
              <a:rPr lang="en-US" dirty="0"/>
              <a:t>Explore Your Options</a:t>
            </a:r>
          </a:p>
          <a:p>
            <a:pPr lvl="1"/>
            <a:r>
              <a:rPr lang="en-US" dirty="0"/>
              <a:t>Apply to Kindergarten</a:t>
            </a:r>
          </a:p>
          <a:p>
            <a:pPr lvl="1"/>
            <a:r>
              <a:rPr lang="en-US" dirty="0"/>
              <a:t>Receive an Offer Letter</a:t>
            </a:r>
          </a:p>
          <a:p>
            <a:pPr lvl="1"/>
            <a:r>
              <a:rPr lang="en-US" dirty="0"/>
              <a:t>Pre-Register</a:t>
            </a:r>
          </a:p>
        </p:txBody>
      </p:sp>
      <p:sp>
        <p:nvSpPr>
          <p:cNvPr id="6" name="Content Placeholder 5">
            <a:extLst>
              <a:ext uri="{FF2B5EF4-FFF2-40B4-BE49-F238E27FC236}">
                <a16:creationId xmlns:a16="http://schemas.microsoft.com/office/drawing/2014/main" id="{A22E2AED-A47A-40BE-A1BA-446ECCF1C070}"/>
              </a:ext>
            </a:extLst>
          </p:cNvPr>
          <p:cNvSpPr>
            <a:spLocks noGrp="1"/>
          </p:cNvSpPr>
          <p:nvPr>
            <p:ph sz="half" idx="2"/>
          </p:nvPr>
        </p:nvSpPr>
        <p:spPr/>
        <p:txBody>
          <a:bodyPr/>
          <a:lstStyle/>
          <a:p>
            <a:pPr marL="0" indent="0">
              <a:buNone/>
            </a:pPr>
            <a:r>
              <a:rPr lang="en-US" b="1" dirty="0"/>
              <a:t>Families of children with disabilities entering Kindergarten next School Year</a:t>
            </a:r>
          </a:p>
          <a:p>
            <a:pPr lvl="1"/>
            <a:r>
              <a:rPr lang="en-US" dirty="0"/>
              <a:t>Receive Notice of Referral</a:t>
            </a:r>
          </a:p>
          <a:p>
            <a:pPr lvl="1"/>
            <a:r>
              <a:rPr lang="en-US" dirty="0"/>
              <a:t>Submit Medical Forms (if applicable)</a:t>
            </a:r>
          </a:p>
          <a:p>
            <a:pPr lvl="1"/>
            <a:r>
              <a:rPr lang="en-US" dirty="0"/>
              <a:t>Kindergarten IEP meeting</a:t>
            </a:r>
          </a:p>
          <a:p>
            <a:pPr lvl="1"/>
            <a:r>
              <a:rPr lang="en-US" dirty="0"/>
              <a:t>Receive School Location Letter</a:t>
            </a:r>
          </a:p>
        </p:txBody>
      </p:sp>
    </p:spTree>
    <p:extLst>
      <p:ext uri="{BB962C8B-B14F-4D97-AF65-F5344CB8AC3E}">
        <p14:creationId xmlns:p14="http://schemas.microsoft.com/office/powerpoint/2010/main" val="2391444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Tree>
    <p:extLst>
      <p:ext uri="{BB962C8B-B14F-4D97-AF65-F5344CB8AC3E}">
        <p14:creationId xmlns:p14="http://schemas.microsoft.com/office/powerpoint/2010/main" val="192333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p:txBody>
          <a:bodyPr>
            <a:normAutofit fontScale="90000"/>
          </a:bodyPr>
          <a:lstStyle/>
          <a:p>
            <a:r>
              <a:rPr lang="en-US" dirty="0"/>
              <a:t>Kindergarten Process</a:t>
            </a:r>
          </a:p>
        </p:txBody>
      </p:sp>
      <p:sp>
        <p:nvSpPr>
          <p:cNvPr id="5" name="Text Placeholder 4">
            <a:extLst>
              <a:ext uri="{FF2B5EF4-FFF2-40B4-BE49-F238E27FC236}">
                <a16:creationId xmlns:a16="http://schemas.microsoft.com/office/drawing/2014/main" id="{47F58CBE-13EA-4F05-A482-DB6F4B95ACB2}"/>
              </a:ext>
            </a:extLst>
          </p:cNvPr>
          <p:cNvSpPr>
            <a:spLocks noGrp="1"/>
          </p:cNvSpPr>
          <p:nvPr>
            <p:ph type="body" idx="1"/>
          </p:nvPr>
        </p:nvSpPr>
        <p:spPr>
          <a:xfrm>
            <a:off x="748029" y="3314576"/>
            <a:ext cx="4211805" cy="1700784"/>
          </a:xfrm>
        </p:spPr>
        <p:txBody>
          <a:bodyPr tIns="180000" bIns="108000">
            <a:normAutofit fontScale="77500" lnSpcReduction="20000"/>
          </a:bodyPr>
          <a:lstStyle/>
          <a:p>
            <a:r>
              <a:rPr lang="en-US" dirty="0"/>
              <a:t>Apply online at Schools.nyc.gov/</a:t>
            </a:r>
            <a:r>
              <a:rPr lang="en-US" dirty="0" err="1"/>
              <a:t>ApplyOnline</a:t>
            </a:r>
            <a:endParaRPr lang="en-US" dirty="0"/>
          </a:p>
          <a:p>
            <a:r>
              <a:rPr lang="en-US" dirty="0"/>
              <a:t>Over the phone 719-935-2400</a:t>
            </a:r>
          </a:p>
          <a:p>
            <a:r>
              <a:rPr lang="en-US" dirty="0"/>
              <a:t>In person at the Family Welcome Center 715 Ocean Terrace, Building A,</a:t>
            </a:r>
          </a:p>
          <a:p>
            <a:r>
              <a:rPr lang="en-US" dirty="0"/>
              <a:t>Website address: Schools.nyc.gov/FWC- call to see if in person assistance can be provided </a:t>
            </a:r>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13"/>
            <p:extLst>
              <p:ext uri="{D42A27DB-BD31-4B8C-83A1-F6EECF244321}">
                <p14:modId xmlns:p14="http://schemas.microsoft.com/office/powerpoint/2010/main" val="2767204431"/>
              </p:ext>
            </p:extLst>
          </p:nvPr>
        </p:nvGraphicFramePr>
        <p:xfrm>
          <a:off x="5321865" y="901700"/>
          <a:ext cx="6484135" cy="5094732"/>
        </p:xfrm>
        <a:graphic>
          <a:graphicData uri="http://schemas.openxmlformats.org/drawingml/2006/table">
            <a:tbl>
              <a:tblPr firstRow="1" bandRow="1">
                <a:tableStyleId>{5C22544A-7EE6-4342-B048-85BDC9FD1C3A}</a:tableStyleId>
              </a:tblPr>
              <a:tblGrid>
                <a:gridCol w="2110221">
                  <a:extLst>
                    <a:ext uri="{9D8B030D-6E8A-4147-A177-3AD203B41FA5}">
                      <a16:colId xmlns:a16="http://schemas.microsoft.com/office/drawing/2014/main" val="1078058074"/>
                    </a:ext>
                  </a:extLst>
                </a:gridCol>
                <a:gridCol w="4373914">
                  <a:extLst>
                    <a:ext uri="{9D8B030D-6E8A-4147-A177-3AD203B41FA5}">
                      <a16:colId xmlns:a16="http://schemas.microsoft.com/office/drawing/2014/main" val="3420017166"/>
                    </a:ext>
                  </a:extLst>
                </a:gridCol>
              </a:tblGrid>
              <a:tr h="1479159">
                <a:tc>
                  <a:txBody>
                    <a:bodyPr/>
                    <a:lstStyle/>
                    <a:p>
                      <a:pPr marL="0" algn="l" defTabSz="914400" rtl="0" eaLnBrk="1" latinLnBrk="0" hangingPunct="1"/>
                      <a:r>
                        <a:rPr lang="en-US" sz="1600" b="1" i="0" kern="1200" dirty="0">
                          <a:solidFill>
                            <a:schemeClr val="accent4"/>
                          </a:solidFill>
                          <a:latin typeface="+mn-lt"/>
                          <a:ea typeface="+mn-ea"/>
                          <a:cs typeface="+mn-cs"/>
                        </a:rPr>
                        <a:t>Zoned Schools</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1600" b="0" i="0" kern="1200" dirty="0">
                          <a:solidFill>
                            <a:schemeClr val="accent4"/>
                          </a:solidFill>
                          <a:latin typeface="+mn-lt"/>
                          <a:ea typeface="+mn-ea"/>
                          <a:cs typeface="+mn-cs"/>
                        </a:rPr>
                        <a:t>Learn if Your child</a:t>
                      </a:r>
                      <a:r>
                        <a:rPr lang="en-US" sz="1600" b="0" i="0" kern="1200" baseline="0" dirty="0">
                          <a:solidFill>
                            <a:schemeClr val="accent4"/>
                          </a:solidFill>
                          <a:latin typeface="+mn-lt"/>
                          <a:ea typeface="+mn-ea"/>
                          <a:cs typeface="+mn-cs"/>
                        </a:rPr>
                        <a:t> has a Zoned School</a:t>
                      </a:r>
                    </a:p>
                    <a:p>
                      <a:pPr marL="0" algn="ctr" defTabSz="914400" rtl="0" eaLnBrk="1" latinLnBrk="0" hangingPunct="1"/>
                      <a:r>
                        <a:rPr lang="en-US" sz="1600" b="0" i="0" kern="1200" dirty="0">
                          <a:solidFill>
                            <a:schemeClr val="accent4"/>
                          </a:solidFill>
                          <a:latin typeface="+mn-lt"/>
                          <a:ea typeface="+mn-ea"/>
                          <a:cs typeface="+mn-cs"/>
                        </a:rPr>
                        <a:t>Determined by your home address</a:t>
                      </a:r>
                    </a:p>
                    <a:p>
                      <a:pPr marL="0" algn="ctr" defTabSz="914400" rtl="0" eaLnBrk="1" latinLnBrk="0" hangingPunct="1"/>
                      <a:r>
                        <a:rPr lang="en-US" sz="1600" b="0" i="0" kern="1200" dirty="0">
                          <a:solidFill>
                            <a:schemeClr val="accent4"/>
                          </a:solidFill>
                          <a:latin typeface="+mn-lt"/>
                          <a:ea typeface="+mn-ea"/>
                          <a:cs typeface="+mn-cs"/>
                        </a:rPr>
                        <a:t>Look up at www. nyc.gov/</a:t>
                      </a:r>
                      <a:r>
                        <a:rPr lang="en-US" sz="1600" b="0" i="0" kern="1200" dirty="0" err="1">
                          <a:solidFill>
                            <a:schemeClr val="accent4"/>
                          </a:solidFill>
                          <a:latin typeface="+mn-lt"/>
                          <a:ea typeface="+mn-ea"/>
                          <a:cs typeface="+mn-cs"/>
                        </a:rPr>
                        <a:t>schoolsearch</a:t>
                      </a:r>
                      <a:r>
                        <a:rPr lang="en-US" sz="1600" b="0" i="0" kern="1200" dirty="0">
                          <a:solidFill>
                            <a:schemeClr val="accent4"/>
                          </a:solidFill>
                          <a:latin typeface="+mn-lt"/>
                          <a:ea typeface="+mn-ea"/>
                          <a:cs typeface="+mn-cs"/>
                        </a:rPr>
                        <a:t> </a:t>
                      </a:r>
                    </a:p>
                    <a:p>
                      <a:pPr marL="0" algn="ctr" defTabSz="914400" rtl="0" eaLnBrk="1" latinLnBrk="0" hangingPunct="1"/>
                      <a:r>
                        <a:rPr lang="en-US" sz="1600" b="0" i="0" kern="1200" dirty="0">
                          <a:solidFill>
                            <a:schemeClr val="accent4"/>
                          </a:solidFill>
                          <a:latin typeface="+mn-lt"/>
                          <a:ea typeface="+mn-ea"/>
                          <a:cs typeface="+mn-cs"/>
                        </a:rPr>
                        <a:t>Call 311</a:t>
                      </a: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79917"/>
                  </a:ext>
                </a:extLst>
              </a:tr>
              <a:tr h="1817253">
                <a:tc>
                  <a:txBody>
                    <a:bodyPr/>
                    <a:lstStyle/>
                    <a:p>
                      <a:pPr marL="0" algn="l" defTabSz="914400" rtl="0" eaLnBrk="1" latinLnBrk="0" hangingPunct="1"/>
                      <a:r>
                        <a:rPr lang="en-US" sz="1600" b="1" i="0" kern="1200" dirty="0">
                          <a:solidFill>
                            <a:schemeClr val="accent4"/>
                          </a:solidFill>
                          <a:latin typeface="+mn-lt"/>
                          <a:ea typeface="+mn-ea"/>
                          <a:cs typeface="+mn-cs"/>
                        </a:rPr>
                        <a:t>Non-Zoned Schools</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600" i="0" kern="1200" dirty="0">
                          <a:solidFill>
                            <a:schemeClr val="accent4"/>
                          </a:solidFill>
                          <a:latin typeface="+mn-lt"/>
                          <a:ea typeface="+mn-ea"/>
                          <a:cs typeface="+mn-cs"/>
                        </a:rPr>
                        <a:t>Naples Street Elementary- PS 9</a:t>
                      </a:r>
                    </a:p>
                    <a:p>
                      <a:pPr marL="0" algn="ctr" defTabSz="914400" rtl="0" eaLnBrk="1" latinLnBrk="0" hangingPunct="1"/>
                      <a:r>
                        <a:rPr lang="en-US" sz="1600" i="0" kern="1200" dirty="0">
                          <a:solidFill>
                            <a:schemeClr val="accent4"/>
                          </a:solidFill>
                          <a:latin typeface="+mn-lt"/>
                          <a:ea typeface="+mn-ea"/>
                          <a:cs typeface="+mn-cs"/>
                        </a:rPr>
                        <a:t>The Harbor View School- PS 59</a:t>
                      </a:r>
                    </a:p>
                    <a:p>
                      <a:pPr marL="0" algn="ctr" defTabSz="914400" rtl="0" eaLnBrk="1" latinLnBrk="0" hangingPunct="1"/>
                      <a:r>
                        <a:rPr lang="en-US" sz="1600" i="0" kern="1200" dirty="0">
                          <a:solidFill>
                            <a:schemeClr val="accent4"/>
                          </a:solidFill>
                          <a:latin typeface="+mn-lt"/>
                          <a:ea typeface="+mn-ea"/>
                          <a:cs typeface="+mn-cs"/>
                        </a:rPr>
                        <a:t>The Academy of Innovative Learning- PS 65</a:t>
                      </a:r>
                    </a:p>
                    <a:p>
                      <a:pPr marL="0" algn="ctr" defTabSz="914400" rtl="0" eaLnBrk="1" latinLnBrk="0" hangingPunct="1"/>
                      <a:r>
                        <a:rPr lang="en-US" sz="1600" i="0" kern="1200" dirty="0">
                          <a:solidFill>
                            <a:schemeClr val="accent4"/>
                          </a:solidFill>
                          <a:latin typeface="+mn-lt"/>
                          <a:ea typeface="+mn-ea"/>
                          <a:cs typeface="+mn-cs"/>
                        </a:rPr>
                        <a:t>The Michael J. Petrides School- PS 80</a:t>
                      </a:r>
                    </a:p>
                    <a:p>
                      <a:pPr marL="0" algn="ctr" defTabSz="914400" rtl="0" eaLnBrk="1" latinLnBrk="0" hangingPunct="1"/>
                      <a:r>
                        <a:rPr lang="en-US" sz="1600" i="0" kern="1200" dirty="0">
                          <a:solidFill>
                            <a:schemeClr val="accent4"/>
                          </a:solidFill>
                          <a:latin typeface="+mn-lt"/>
                          <a:ea typeface="+mn-ea"/>
                          <a:cs typeface="+mn-cs"/>
                        </a:rPr>
                        <a:t>Make an appointment</a:t>
                      </a:r>
                      <a:r>
                        <a:rPr lang="en-US" sz="1600" i="0" kern="1200" baseline="0" dirty="0">
                          <a:solidFill>
                            <a:schemeClr val="accent4"/>
                          </a:solidFill>
                          <a:latin typeface="+mn-lt"/>
                          <a:ea typeface="+mn-ea"/>
                          <a:cs typeface="+mn-cs"/>
                        </a:rPr>
                        <a:t> with </a:t>
                      </a:r>
                    </a:p>
                    <a:p>
                      <a:pPr marL="0" algn="ctr" defTabSz="914400" rtl="0" eaLnBrk="1" latinLnBrk="0" hangingPunct="1"/>
                      <a:r>
                        <a:rPr lang="en-US" sz="1600" i="0" kern="1200" baseline="0" dirty="0">
                          <a:solidFill>
                            <a:schemeClr val="accent4"/>
                          </a:solidFill>
                          <a:latin typeface="+mn-lt"/>
                          <a:ea typeface="+mn-ea"/>
                          <a:cs typeface="+mn-cs"/>
                        </a:rPr>
                        <a:t>Family Welcome Center</a:t>
                      </a:r>
                      <a:endParaRPr lang="en-US" sz="1600" i="0" kern="1200" dirty="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extLst>
                  <a:ext uri="{0D108BD9-81ED-4DB2-BD59-A6C34878D82A}">
                    <a16:rowId xmlns:a16="http://schemas.microsoft.com/office/drawing/2014/main" val="3102921562"/>
                  </a:ext>
                </a:extLst>
              </a:tr>
              <a:tr h="1781164">
                <a:tc>
                  <a:txBody>
                    <a:bodyPr/>
                    <a:lstStyle/>
                    <a:p>
                      <a:pPr marL="0" algn="l" defTabSz="914400" rtl="0" eaLnBrk="1" latinLnBrk="0" hangingPunct="1"/>
                      <a:r>
                        <a:rPr lang="en-US" sz="1600" b="1" i="0" kern="1200" dirty="0">
                          <a:solidFill>
                            <a:schemeClr val="accent4"/>
                          </a:solidFill>
                          <a:latin typeface="+mn-lt"/>
                          <a:ea typeface="+mn-ea"/>
                          <a:cs typeface="+mn-cs"/>
                        </a:rPr>
                        <a:t>Charter Schools</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600" i="0" kern="1200" dirty="0">
                          <a:solidFill>
                            <a:schemeClr val="accent4"/>
                          </a:solidFill>
                          <a:latin typeface="+mn-lt"/>
                          <a:ea typeface="+mn-ea"/>
                          <a:cs typeface="+mn-cs"/>
                        </a:rPr>
                        <a:t>New World Preparatory Charter School</a:t>
                      </a:r>
                    </a:p>
                    <a:p>
                      <a:pPr marL="0" algn="ctr" defTabSz="914400" rtl="0" eaLnBrk="1" latinLnBrk="0" hangingPunct="1"/>
                      <a:r>
                        <a:rPr lang="en-US" sz="1600" i="0" kern="1200" dirty="0">
                          <a:solidFill>
                            <a:schemeClr val="accent4"/>
                          </a:solidFill>
                          <a:latin typeface="+mn-lt"/>
                          <a:ea typeface="+mn-ea"/>
                          <a:cs typeface="+mn-cs"/>
                        </a:rPr>
                        <a:t>Hellenic Classical Charter School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kern="1200" dirty="0">
                          <a:solidFill>
                            <a:schemeClr val="accent4"/>
                          </a:solidFill>
                          <a:latin typeface="+mn-lt"/>
                          <a:ea typeface="+mn-ea"/>
                          <a:cs typeface="+mn-cs"/>
                        </a:rPr>
                        <a:t>Staten Island Hebrew Public Charter School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effectLst/>
                          <a:latin typeface="+mn-lt"/>
                          <a:ea typeface="+mn-ea"/>
                          <a:cs typeface="+mn-cs"/>
                        </a:rPr>
                        <a:t>AHRC James P. Murphy Staten Island Preparatory School</a:t>
                      </a:r>
                    </a:p>
                    <a:p>
                      <a:pPr marL="0" algn="ctr" defTabSz="914400" rtl="0" eaLnBrk="1" latinLnBrk="0" hangingPunct="1"/>
                      <a:endParaRPr lang="en-US" sz="1600" i="0" kern="1200" dirty="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extLst>
                  <a:ext uri="{0D108BD9-81ED-4DB2-BD59-A6C34878D82A}">
                    <a16:rowId xmlns:a16="http://schemas.microsoft.com/office/drawing/2014/main" val="3774068911"/>
                  </a:ext>
                </a:extLst>
              </a:tr>
            </a:tbl>
          </a:graphicData>
        </a:graphic>
      </p:graphicFrame>
      <p:sp>
        <p:nvSpPr>
          <p:cNvPr id="6" name="Footer Placeholder 5">
            <a:extLst>
              <a:ext uri="{FF2B5EF4-FFF2-40B4-BE49-F238E27FC236}">
                <a16:creationId xmlns:a16="http://schemas.microsoft.com/office/drawing/2014/main" id="{4CDCD44C-0028-4B50-8A06-B980A87B2A26}"/>
              </a:ext>
            </a:extLst>
          </p:cNvPr>
          <p:cNvSpPr>
            <a:spLocks noGrp="1"/>
          </p:cNvSpPr>
          <p:nvPr>
            <p:ph type="ftr" sz="quarter" idx="11"/>
          </p:nvPr>
        </p:nvSpPr>
        <p:spPr>
          <a:xfrm>
            <a:off x="748029" y="5854700"/>
            <a:ext cx="2802519" cy="456249"/>
          </a:xfrm>
        </p:spPr>
        <p:txBody>
          <a:bodyPr/>
          <a:lstStyle/>
          <a:p>
            <a:r>
              <a:rPr lang="en-US" noProof="0" dirty="0"/>
              <a:t>SAVE YOUR RECEIPT!</a:t>
            </a:r>
          </a:p>
        </p:txBody>
      </p:sp>
    </p:spTree>
    <p:extLst>
      <p:ext uri="{BB962C8B-B14F-4D97-AF65-F5344CB8AC3E}">
        <p14:creationId xmlns:p14="http://schemas.microsoft.com/office/powerpoint/2010/main" val="221184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p:txBody>
          <a:bodyPr/>
          <a:lstStyle/>
          <a:p>
            <a:r>
              <a:rPr lang="en-US" dirty="0"/>
              <a:t>Admission is not first come first serve.  </a:t>
            </a:r>
          </a:p>
          <a:p>
            <a:r>
              <a:rPr lang="en-US" dirty="0"/>
              <a:t>Selections are based on priorities : </a:t>
            </a:r>
          </a:p>
          <a:p>
            <a:pPr marL="342900" indent="-342900">
              <a:buFont typeface="Arial" panose="020B0604020202020204" pitchFamily="34" charset="0"/>
              <a:buChar char="•"/>
            </a:pPr>
            <a:r>
              <a:rPr lang="en-US" dirty="0"/>
              <a:t>Students who live in the zone and have siblings in the school.</a:t>
            </a:r>
          </a:p>
          <a:p>
            <a:pPr marL="342900" indent="-342900">
              <a:buFont typeface="Arial" panose="020B0604020202020204" pitchFamily="34" charset="0"/>
              <a:buChar char="•"/>
            </a:pPr>
            <a:r>
              <a:rPr lang="en-US" dirty="0"/>
              <a:t>Students who live in the zone.</a:t>
            </a:r>
          </a:p>
        </p:txBody>
      </p:sp>
      <p:pic>
        <p:nvPicPr>
          <p:cNvPr id="9" name="Picture Placeholder 8" descr="Painting and Drawing Tools Set">
            <a:extLst>
              <a:ext uri="{FF2B5EF4-FFF2-40B4-BE49-F238E27FC236}">
                <a16:creationId xmlns:a16="http://schemas.microsoft.com/office/drawing/2014/main" id="{71721CA4-A4DE-4064-A8E6-96148525225A}"/>
              </a:ext>
            </a:extLst>
          </p:cNvPr>
          <p:cNvPicPr>
            <a:picLocks noGrp="1" noChangeAspect="1"/>
          </p:cNvPicPr>
          <p:nvPr>
            <p:ph type="pic" sz="quarter" idx="1"/>
          </p:nvPr>
        </p:nvPicPr>
        <p:blipFill rotWithShape="1">
          <a:blip r:embed="rId2"/>
          <a:srcRect l="205" r="205"/>
          <a:stretch/>
        </p:blipFill>
        <p:spPr/>
      </p:pic>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6</a:t>
            </a:fld>
            <a:endParaRPr lang="en-US" dirty="0"/>
          </a:p>
        </p:txBody>
      </p:sp>
      <p:sp>
        <p:nvSpPr>
          <p:cNvPr id="7" name="Title 6">
            <a:extLst>
              <a:ext uri="{FF2B5EF4-FFF2-40B4-BE49-F238E27FC236}">
                <a16:creationId xmlns:a16="http://schemas.microsoft.com/office/drawing/2014/main" id="{9C641ACE-08FD-4F50-B9A2-34122627BCB4}"/>
              </a:ext>
            </a:extLst>
          </p:cNvPr>
          <p:cNvSpPr>
            <a:spLocks noGrp="1"/>
          </p:cNvSpPr>
          <p:nvPr>
            <p:ph type="title"/>
          </p:nvPr>
        </p:nvSpPr>
        <p:spPr/>
        <p:txBody>
          <a:bodyPr/>
          <a:lstStyle/>
          <a:p>
            <a:r>
              <a:rPr lang="en-US" dirty="0"/>
              <a:t>Admission</a:t>
            </a:r>
          </a:p>
        </p:txBody>
      </p:sp>
    </p:spTree>
    <p:extLst>
      <p:ext uri="{BB962C8B-B14F-4D97-AF65-F5344CB8AC3E}">
        <p14:creationId xmlns:p14="http://schemas.microsoft.com/office/powerpoint/2010/main" val="253257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p:txBody>
          <a:bodyPr>
            <a:normAutofit fontScale="90000"/>
          </a:bodyPr>
          <a:lstStyle/>
          <a:p>
            <a:r>
              <a:rPr lang="en-US" dirty="0"/>
              <a:t>Special Education in NYC</a:t>
            </a:r>
          </a:p>
        </p:txBody>
      </p:sp>
      <p:sp>
        <p:nvSpPr>
          <p:cNvPr id="6" name="Content Placeholder 5">
            <a:extLst>
              <a:ext uri="{FF2B5EF4-FFF2-40B4-BE49-F238E27FC236}">
                <a16:creationId xmlns:a16="http://schemas.microsoft.com/office/drawing/2014/main" id="{A2F714A6-3E12-4F9E-B79B-0CC096FA82A0}"/>
              </a:ext>
            </a:extLst>
          </p:cNvPr>
          <p:cNvSpPr>
            <a:spLocks noGrp="1"/>
          </p:cNvSpPr>
          <p:nvPr>
            <p:ph idx="1"/>
          </p:nvPr>
        </p:nvSpPr>
        <p:spPr>
          <a:xfrm>
            <a:off x="1901825" y="1594486"/>
            <a:ext cx="10442575" cy="4351338"/>
          </a:xfrm>
        </p:spPr>
        <p:txBody>
          <a:bodyPr>
            <a:normAutofit lnSpcReduction="10000"/>
          </a:bodyPr>
          <a:lstStyle/>
          <a:p>
            <a:r>
              <a:rPr lang="en-US" dirty="0"/>
              <a:t>Students:</a:t>
            </a:r>
          </a:p>
          <a:p>
            <a:r>
              <a:rPr lang="en-US" dirty="0"/>
              <a:t>Have access to a rigorous academic curriculum and are held to high academic standards, enabling them to realize their potential and graduate prepared for independent living, college and careers</a:t>
            </a:r>
          </a:p>
          <a:p>
            <a:r>
              <a:rPr lang="en-US" dirty="0"/>
              <a:t>Are taught in the least restrictive environment that is appropriate and, as often as possible, alongside students without disabilities.</a:t>
            </a:r>
          </a:p>
          <a:p>
            <a:r>
              <a:rPr lang="en-US" dirty="0"/>
              <a:t>Receive special education services that are flexible and targeted and provide the appropriate level of support throughout the day.</a:t>
            </a:r>
          </a:p>
          <a:p>
            <a:r>
              <a:rPr lang="en-US" dirty="0"/>
              <a:t>Are able to attend their zoned schools, while receiving supports they need to succeed.</a:t>
            </a:r>
          </a:p>
          <a:p>
            <a:pPr marL="0" indent="0">
              <a:buNone/>
            </a:pPr>
            <a:endParaRPr lang="en-US" dirty="0"/>
          </a:p>
        </p:txBody>
      </p:sp>
    </p:spTree>
    <p:extLst>
      <p:ext uri="{BB962C8B-B14F-4D97-AF65-F5344CB8AC3E}">
        <p14:creationId xmlns:p14="http://schemas.microsoft.com/office/powerpoint/2010/main" val="413896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B03D16-4AC3-4851-A672-7F1AD762E3C6}"/>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4" name="Title 3">
            <a:extLst>
              <a:ext uri="{FF2B5EF4-FFF2-40B4-BE49-F238E27FC236}">
                <a16:creationId xmlns:a16="http://schemas.microsoft.com/office/drawing/2014/main" id="{AD8F1055-9CF7-4EE3-8231-FDB5A6C98221}"/>
              </a:ext>
            </a:extLst>
          </p:cNvPr>
          <p:cNvSpPr>
            <a:spLocks noGrp="1"/>
          </p:cNvSpPr>
          <p:nvPr>
            <p:ph type="title"/>
          </p:nvPr>
        </p:nvSpPr>
        <p:spPr/>
        <p:txBody>
          <a:bodyPr>
            <a:normAutofit fontScale="90000"/>
          </a:bodyPr>
          <a:lstStyle/>
          <a:p>
            <a:r>
              <a:rPr lang="en-US" dirty="0"/>
              <a:t>Laws and Regulations</a:t>
            </a:r>
          </a:p>
        </p:txBody>
      </p:sp>
      <p:sp>
        <p:nvSpPr>
          <p:cNvPr id="5" name="Text Placeholder 4">
            <a:extLst>
              <a:ext uri="{FF2B5EF4-FFF2-40B4-BE49-F238E27FC236}">
                <a16:creationId xmlns:a16="http://schemas.microsoft.com/office/drawing/2014/main" id="{24718853-C727-4B30-9D18-6B37FB58C16C}"/>
              </a:ext>
            </a:extLst>
          </p:cNvPr>
          <p:cNvSpPr>
            <a:spLocks noGrp="1"/>
          </p:cNvSpPr>
          <p:nvPr>
            <p:ph type="body" idx="1"/>
          </p:nvPr>
        </p:nvSpPr>
        <p:spPr/>
        <p:txBody>
          <a:bodyPr/>
          <a:lstStyle/>
          <a:p>
            <a:r>
              <a:rPr lang="en-US" dirty="0"/>
              <a:t>Federal and State</a:t>
            </a:r>
          </a:p>
        </p:txBody>
      </p:sp>
      <p:sp>
        <p:nvSpPr>
          <p:cNvPr id="6" name="Chart Placeholder 5">
            <a:extLst>
              <a:ext uri="{FF2B5EF4-FFF2-40B4-BE49-F238E27FC236}">
                <a16:creationId xmlns:a16="http://schemas.microsoft.com/office/drawing/2014/main" id="{B1F0973B-0766-4584-B145-946A70382BEC}"/>
              </a:ext>
            </a:extLst>
          </p:cNvPr>
          <p:cNvSpPr>
            <a:spLocks noGrp="1"/>
          </p:cNvSpPr>
          <p:nvPr>
            <p:ph type="chart" sz="quarter" idx="14"/>
          </p:nvPr>
        </p:nvSpPr>
        <p:spPr/>
      </p:sp>
      <p:graphicFrame>
        <p:nvGraphicFramePr>
          <p:cNvPr id="9" name="Table 8">
            <a:extLst>
              <a:ext uri="{FF2B5EF4-FFF2-40B4-BE49-F238E27FC236}">
                <a16:creationId xmlns:a16="http://schemas.microsoft.com/office/drawing/2014/main" id="{A876452C-A681-4507-841E-F1B633110B56}"/>
              </a:ext>
            </a:extLst>
          </p:cNvPr>
          <p:cNvGraphicFramePr>
            <a:graphicFrameLocks noGrp="1"/>
          </p:cNvGraphicFramePr>
          <p:nvPr>
            <p:extLst>
              <p:ext uri="{D42A27DB-BD31-4B8C-83A1-F6EECF244321}">
                <p14:modId xmlns:p14="http://schemas.microsoft.com/office/powerpoint/2010/main" val="2573154036"/>
              </p:ext>
            </p:extLst>
          </p:nvPr>
        </p:nvGraphicFramePr>
        <p:xfrm>
          <a:off x="5159373" y="1347788"/>
          <a:ext cx="6121400" cy="4323555"/>
        </p:xfrm>
        <a:graphic>
          <a:graphicData uri="http://schemas.openxmlformats.org/drawingml/2006/table">
            <a:tbl>
              <a:tblPr firstRow="1" bandRow="1">
                <a:tableStyleId>{793D81CF-94F2-401A-BA57-92F5A7B2D0C5}</a:tableStyleId>
              </a:tblPr>
              <a:tblGrid>
                <a:gridCol w="3060700">
                  <a:extLst>
                    <a:ext uri="{9D8B030D-6E8A-4147-A177-3AD203B41FA5}">
                      <a16:colId xmlns:a16="http://schemas.microsoft.com/office/drawing/2014/main" val="1695572250"/>
                    </a:ext>
                  </a:extLst>
                </a:gridCol>
                <a:gridCol w="3060700">
                  <a:extLst>
                    <a:ext uri="{9D8B030D-6E8A-4147-A177-3AD203B41FA5}">
                      <a16:colId xmlns:a16="http://schemas.microsoft.com/office/drawing/2014/main" val="595406598"/>
                    </a:ext>
                  </a:extLst>
                </a:gridCol>
              </a:tblGrid>
              <a:tr h="681831">
                <a:tc>
                  <a:txBody>
                    <a:bodyPr/>
                    <a:lstStyle/>
                    <a:p>
                      <a:pPr algn="ctr"/>
                      <a:r>
                        <a:rPr lang="en-US" dirty="0"/>
                        <a:t>Law and Regulation</a:t>
                      </a:r>
                    </a:p>
                  </a:txBody>
                  <a:tcPr/>
                </a:tc>
                <a:tc>
                  <a:txBody>
                    <a:bodyPr/>
                    <a:lstStyle/>
                    <a:p>
                      <a:pPr algn="ctr"/>
                      <a:r>
                        <a:rPr lang="en-US" dirty="0"/>
                        <a:t>Related Information</a:t>
                      </a:r>
                    </a:p>
                  </a:txBody>
                  <a:tcPr/>
                </a:tc>
                <a:extLst>
                  <a:ext uri="{0D108BD9-81ED-4DB2-BD59-A6C34878D82A}">
                    <a16:rowId xmlns:a16="http://schemas.microsoft.com/office/drawing/2014/main" val="3539176780"/>
                  </a:ext>
                </a:extLst>
              </a:tr>
              <a:tr h="681831">
                <a:tc>
                  <a:txBody>
                    <a:bodyPr/>
                    <a:lstStyle/>
                    <a:p>
                      <a:r>
                        <a:rPr lang="en-US" dirty="0"/>
                        <a:t>Individuals with Disabilities Education Act (2004)</a:t>
                      </a:r>
                    </a:p>
                  </a:txBody>
                  <a:tcPr/>
                </a:tc>
                <a:tc>
                  <a:txBody>
                    <a:bodyPr/>
                    <a:lstStyle/>
                    <a:p>
                      <a:r>
                        <a:rPr lang="en-US" dirty="0"/>
                        <a:t>IDEA</a:t>
                      </a:r>
                    </a:p>
                  </a:txBody>
                  <a:tcPr/>
                </a:tc>
                <a:extLst>
                  <a:ext uri="{0D108BD9-81ED-4DB2-BD59-A6C34878D82A}">
                    <a16:rowId xmlns:a16="http://schemas.microsoft.com/office/drawing/2014/main" val="10621389"/>
                  </a:ext>
                </a:extLst>
              </a:tr>
              <a:tr h="681831">
                <a:tc>
                  <a:txBody>
                    <a:bodyPr/>
                    <a:lstStyle/>
                    <a:p>
                      <a:r>
                        <a:rPr lang="en-US" dirty="0"/>
                        <a:t>New York State Education Law</a:t>
                      </a:r>
                    </a:p>
                  </a:txBody>
                  <a:tcPr/>
                </a:tc>
                <a:tc>
                  <a:txBody>
                    <a:bodyPr/>
                    <a:lstStyle/>
                    <a:p>
                      <a:r>
                        <a:rPr lang="en-US" dirty="0"/>
                        <a:t>Article 89</a:t>
                      </a:r>
                    </a:p>
                  </a:txBody>
                  <a:tcPr/>
                </a:tc>
                <a:extLst>
                  <a:ext uri="{0D108BD9-81ED-4DB2-BD59-A6C34878D82A}">
                    <a16:rowId xmlns:a16="http://schemas.microsoft.com/office/drawing/2014/main" val="3235314893"/>
                  </a:ext>
                </a:extLst>
              </a:tr>
              <a:tr h="681831">
                <a:tc>
                  <a:txBody>
                    <a:bodyPr/>
                    <a:lstStyle/>
                    <a:p>
                      <a:r>
                        <a:rPr lang="en-US" dirty="0"/>
                        <a:t>Regulations of the Commissioner of Education</a:t>
                      </a:r>
                    </a:p>
                  </a:txBody>
                  <a:tcPr/>
                </a:tc>
                <a:tc>
                  <a:txBody>
                    <a:bodyPr/>
                    <a:lstStyle/>
                    <a:p>
                      <a:r>
                        <a:rPr lang="en-US" dirty="0"/>
                        <a:t>Parts 200 &amp;201: For education of students with disabilities</a:t>
                      </a:r>
                    </a:p>
                  </a:txBody>
                  <a:tcPr/>
                </a:tc>
                <a:extLst>
                  <a:ext uri="{0D108BD9-81ED-4DB2-BD59-A6C34878D82A}">
                    <a16:rowId xmlns:a16="http://schemas.microsoft.com/office/drawing/2014/main" val="3729115035"/>
                  </a:ext>
                </a:extLst>
              </a:tr>
              <a:tr h="681831">
                <a:tc>
                  <a:txBody>
                    <a:bodyPr/>
                    <a:lstStyle/>
                    <a:p>
                      <a:r>
                        <a:rPr lang="en-US" dirty="0"/>
                        <a:t>Family education rights and Privacy Act</a:t>
                      </a:r>
                    </a:p>
                  </a:txBody>
                  <a:tcPr/>
                </a:tc>
                <a:tc>
                  <a:txBody>
                    <a:bodyPr/>
                    <a:lstStyle/>
                    <a:p>
                      <a:r>
                        <a:rPr lang="en-US" dirty="0"/>
                        <a:t>FERPA</a:t>
                      </a:r>
                    </a:p>
                  </a:txBody>
                  <a:tcPr/>
                </a:tc>
                <a:extLst>
                  <a:ext uri="{0D108BD9-81ED-4DB2-BD59-A6C34878D82A}">
                    <a16:rowId xmlns:a16="http://schemas.microsoft.com/office/drawing/2014/main" val="3591383180"/>
                  </a:ext>
                </a:extLst>
              </a:tr>
              <a:tr h="681831">
                <a:tc>
                  <a:txBody>
                    <a:bodyPr/>
                    <a:lstStyle/>
                    <a:p>
                      <a:r>
                        <a:rPr lang="en-US" dirty="0"/>
                        <a:t>Section 504</a:t>
                      </a:r>
                    </a:p>
                  </a:txBody>
                  <a:tcPr/>
                </a:tc>
                <a:tc>
                  <a:txBody>
                    <a:bodyPr/>
                    <a:lstStyle/>
                    <a:p>
                      <a:endParaRPr lang="en-US" dirty="0"/>
                    </a:p>
                  </a:txBody>
                  <a:tcPr/>
                </a:tc>
                <a:extLst>
                  <a:ext uri="{0D108BD9-81ED-4DB2-BD59-A6C34878D82A}">
                    <a16:rowId xmlns:a16="http://schemas.microsoft.com/office/drawing/2014/main" val="1649788550"/>
                  </a:ext>
                </a:extLst>
              </a:tr>
            </a:tbl>
          </a:graphicData>
        </a:graphic>
      </p:graphicFrame>
    </p:spTree>
    <p:extLst>
      <p:ext uri="{BB962C8B-B14F-4D97-AF65-F5344CB8AC3E}">
        <p14:creationId xmlns:p14="http://schemas.microsoft.com/office/powerpoint/2010/main" val="179828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4A410F-BF94-499A-B4CC-B941FB70FFBC}"/>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10" name="TextBox 9">
            <a:extLst>
              <a:ext uri="{FF2B5EF4-FFF2-40B4-BE49-F238E27FC236}">
                <a16:creationId xmlns:a16="http://schemas.microsoft.com/office/drawing/2014/main" id="{68F93A0A-3B98-4B14-83D7-37504D93FB71}"/>
              </a:ext>
            </a:extLst>
          </p:cNvPr>
          <p:cNvSpPr txBox="1"/>
          <p:nvPr/>
        </p:nvSpPr>
        <p:spPr>
          <a:xfrm>
            <a:off x="797368" y="1066800"/>
            <a:ext cx="10810432" cy="707886"/>
          </a:xfrm>
          <a:prstGeom prst="rect">
            <a:avLst/>
          </a:prstGeom>
          <a:noFill/>
        </p:spPr>
        <p:txBody>
          <a:bodyPr wrap="square" rtlCol="0">
            <a:spAutoFit/>
          </a:bodyPr>
          <a:lstStyle/>
          <a:p>
            <a:r>
              <a:rPr lang="en-US" sz="4000" b="1" dirty="0">
                <a:solidFill>
                  <a:srgbClr val="000000"/>
                </a:solidFill>
              </a:rPr>
              <a:t>Free and Appropriate Public Education Act (FAPE)</a:t>
            </a:r>
          </a:p>
        </p:txBody>
      </p:sp>
      <p:sp>
        <p:nvSpPr>
          <p:cNvPr id="11" name="TextBox 10">
            <a:extLst>
              <a:ext uri="{FF2B5EF4-FFF2-40B4-BE49-F238E27FC236}">
                <a16:creationId xmlns:a16="http://schemas.microsoft.com/office/drawing/2014/main" id="{F3478BDA-E052-45D4-BC6D-FC30D10991A6}"/>
              </a:ext>
            </a:extLst>
          </p:cNvPr>
          <p:cNvSpPr txBox="1"/>
          <p:nvPr/>
        </p:nvSpPr>
        <p:spPr>
          <a:xfrm>
            <a:off x="673100" y="2679700"/>
            <a:ext cx="11345350" cy="2062103"/>
          </a:xfrm>
          <a:prstGeom prst="rect">
            <a:avLst/>
          </a:prstGeom>
          <a:noFill/>
        </p:spPr>
        <p:txBody>
          <a:bodyPr wrap="none" rtlCol="0">
            <a:spAutoFit/>
          </a:bodyPr>
          <a:lstStyle/>
          <a:p>
            <a:pPr marL="285750" indent="-285750">
              <a:buFont typeface="Arial" panose="020B0604020202020204" pitchFamily="34" charset="0"/>
              <a:buChar char="•"/>
            </a:pPr>
            <a:r>
              <a:rPr lang="en-US" sz="3200" dirty="0"/>
              <a:t>Individualized to meet unique needs (Academic and Functional)</a:t>
            </a:r>
          </a:p>
          <a:p>
            <a:pPr marL="285750" indent="-285750">
              <a:buFont typeface="Arial" panose="020B0604020202020204" pitchFamily="34" charset="0"/>
              <a:buChar char="•"/>
            </a:pPr>
            <a:r>
              <a:rPr lang="en-US" sz="3200" dirty="0"/>
              <a:t>Provides access to the General Curriculum</a:t>
            </a:r>
          </a:p>
          <a:p>
            <a:pPr marL="285750" indent="-285750">
              <a:buFont typeface="Arial" panose="020B0604020202020204" pitchFamily="34" charset="0"/>
              <a:buChar char="•"/>
            </a:pPr>
            <a:r>
              <a:rPr lang="en-US" sz="3200" dirty="0"/>
              <a:t>Provides opportunities to Master grade level standards</a:t>
            </a:r>
          </a:p>
          <a:p>
            <a:pPr marL="285750" indent="-285750">
              <a:buFont typeface="Arial" panose="020B0604020202020204" pitchFamily="34" charset="0"/>
              <a:buChar char="•"/>
            </a:pPr>
            <a:r>
              <a:rPr lang="en-US" sz="3200" dirty="0"/>
              <a:t>For the child academic benefit</a:t>
            </a:r>
          </a:p>
        </p:txBody>
      </p:sp>
    </p:spTree>
    <p:extLst>
      <p:ext uri="{BB962C8B-B14F-4D97-AF65-F5344CB8AC3E}">
        <p14:creationId xmlns:p14="http://schemas.microsoft.com/office/powerpoint/2010/main" val="2048249428"/>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71af3243-3dd4-4a8d-8c0d-dd76da1f02a5"/>
    <ds:schemaRef ds:uri="http://schemas.microsoft.com/office/infopath/2007/PartnerControls"/>
    <ds:schemaRef ds:uri="http://purl.org/dc/dcmitype/"/>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3049</Words>
  <Application>Microsoft Office PowerPoint</Application>
  <PresentationFormat>Widescreen</PresentationFormat>
  <Paragraphs>351</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Comic Sans MS</vt:lpstr>
      <vt:lpstr>Franklin Gothic Book</vt:lpstr>
      <vt:lpstr>Office Theme</vt:lpstr>
      <vt:lpstr>Transition to Kindergarten</vt:lpstr>
      <vt:lpstr>Applying to Kindergarten</vt:lpstr>
      <vt:lpstr>Timeline</vt:lpstr>
      <vt:lpstr>Transitioning</vt:lpstr>
      <vt:lpstr>Kindergarten Process</vt:lpstr>
      <vt:lpstr>Admission</vt:lpstr>
      <vt:lpstr>Special Education in NYC</vt:lpstr>
      <vt:lpstr>Laws and Regulations</vt:lpstr>
      <vt:lpstr>PowerPoint Presentation</vt:lpstr>
      <vt:lpstr>Transition to Kindergarten</vt:lpstr>
      <vt:lpstr>Timeline </vt:lpstr>
      <vt:lpstr>PowerPoint Presentation</vt:lpstr>
      <vt:lpstr>Consent </vt:lpstr>
      <vt:lpstr>PowerPoint Presentation</vt:lpstr>
      <vt:lpstr>PowerPoint Presentation</vt:lpstr>
      <vt:lpstr>The IEP Meeting</vt:lpstr>
      <vt:lpstr>CSE Members</vt:lpstr>
      <vt:lpstr>IEP Components</vt:lpstr>
      <vt:lpstr>PowerPoint Presentation</vt:lpstr>
      <vt:lpstr>Classifications</vt:lpstr>
      <vt:lpstr>Continuum of Services</vt:lpstr>
      <vt:lpstr>PowerPoint Presentation</vt:lpstr>
      <vt:lpstr>Other Programs and Services</vt:lpstr>
      <vt:lpstr>Paraprofessional Services</vt:lpstr>
      <vt:lpstr>Behavior Intervention Plan</vt:lpstr>
      <vt:lpstr>Accommodations</vt:lpstr>
      <vt:lpstr>Health Transportation</vt:lpstr>
      <vt:lpstr>Specialized Programs</vt:lpstr>
      <vt:lpstr>ACES Program</vt:lpstr>
      <vt:lpstr>ASD NEST</vt:lpstr>
      <vt:lpstr>ASD Horizon</vt:lpstr>
      <vt:lpstr>Bilingual Programs</vt:lpstr>
      <vt:lpstr>Private School Placement</vt:lpstr>
      <vt:lpstr>Other Educational Settings</vt:lpstr>
      <vt:lpstr>Preparing for your meeting</vt:lpstr>
      <vt:lpstr>What to do?</vt:lpstr>
      <vt:lpstr>What If?</vt:lpstr>
      <vt:lpstr>Remember….</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2019-12-09T14:45:32Z</dcterms:created>
  <dcterms:modified xsi:type="dcterms:W3CDTF">2024-01-18T12:43:34Z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